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64"/>
  </p:notesMasterIdLst>
  <p:handoutMasterIdLst>
    <p:handoutMasterId r:id="rId65"/>
  </p:handoutMasterIdLst>
  <p:sldIdLst>
    <p:sldId id="313" r:id="rId2"/>
    <p:sldId id="323" r:id="rId3"/>
    <p:sldId id="324" r:id="rId4"/>
    <p:sldId id="355" r:id="rId5"/>
    <p:sldId id="326" r:id="rId6"/>
    <p:sldId id="327" r:id="rId7"/>
    <p:sldId id="332" r:id="rId8"/>
    <p:sldId id="330" r:id="rId9"/>
    <p:sldId id="344" r:id="rId10"/>
    <p:sldId id="342" r:id="rId11"/>
    <p:sldId id="322" r:id="rId12"/>
    <p:sldId id="315" r:id="rId13"/>
    <p:sldId id="354" r:id="rId14"/>
    <p:sldId id="257" r:id="rId15"/>
    <p:sldId id="270" r:id="rId16"/>
    <p:sldId id="267" r:id="rId17"/>
    <p:sldId id="268" r:id="rId18"/>
    <p:sldId id="274" r:id="rId19"/>
    <p:sldId id="273" r:id="rId20"/>
    <p:sldId id="350" r:id="rId21"/>
    <p:sldId id="276" r:id="rId22"/>
    <p:sldId id="278" r:id="rId23"/>
    <p:sldId id="279" r:id="rId24"/>
    <p:sldId id="299" r:id="rId25"/>
    <p:sldId id="301" r:id="rId26"/>
    <p:sldId id="303" r:id="rId27"/>
    <p:sldId id="284" r:id="rId28"/>
    <p:sldId id="309" r:id="rId29"/>
    <p:sldId id="288" r:id="rId30"/>
    <p:sldId id="285" r:id="rId31"/>
    <p:sldId id="304" r:id="rId32"/>
    <p:sldId id="289" r:id="rId33"/>
    <p:sldId id="290" r:id="rId34"/>
    <p:sldId id="291" r:id="rId35"/>
    <p:sldId id="351" r:id="rId36"/>
    <p:sldId id="356" r:id="rId37"/>
    <p:sldId id="357" r:id="rId38"/>
    <p:sldId id="336" r:id="rId39"/>
    <p:sldId id="337" r:id="rId40"/>
    <p:sldId id="358" r:id="rId41"/>
    <p:sldId id="338" r:id="rId42"/>
    <p:sldId id="334" r:id="rId43"/>
    <p:sldId id="298" r:id="rId44"/>
    <p:sldId id="347" r:id="rId45"/>
    <p:sldId id="348" r:id="rId46"/>
    <p:sldId id="349" r:id="rId47"/>
    <p:sldId id="280" r:id="rId48"/>
    <p:sldId id="287" r:id="rId49"/>
    <p:sldId id="297" r:id="rId50"/>
    <p:sldId id="311" r:id="rId51"/>
    <p:sldId id="310" r:id="rId52"/>
    <p:sldId id="292" r:id="rId53"/>
    <p:sldId id="294" r:id="rId54"/>
    <p:sldId id="312" r:id="rId55"/>
    <p:sldId id="359" r:id="rId56"/>
    <p:sldId id="308" r:id="rId57"/>
    <p:sldId id="266" r:id="rId58"/>
    <p:sldId id="275" r:id="rId59"/>
    <p:sldId id="346" r:id="rId60"/>
    <p:sldId id="353" r:id="rId61"/>
    <p:sldId id="307" r:id="rId62"/>
    <p:sldId id="277" r:id="rId6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4983F2"/>
    <a:srgbClr val="E9EDFC"/>
    <a:srgbClr val="CFD9FA"/>
    <a:srgbClr val="EEEAE1"/>
    <a:srgbClr val="E9E6DF"/>
    <a:srgbClr val="B9AB97"/>
    <a:srgbClr val="ECE7D9"/>
    <a:srgbClr val="532E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5824" autoAdjust="0"/>
  </p:normalViewPr>
  <p:slideViewPr>
    <p:cSldViewPr snapToGrid="0">
      <p:cViewPr varScale="1">
        <p:scale>
          <a:sx n="56" d="100"/>
          <a:sy n="56" d="100"/>
        </p:scale>
        <p:origin x="1704" y="72"/>
      </p:cViewPr>
      <p:guideLst>
        <p:guide orient="horz" pos="2160"/>
        <p:guide pos="2880"/>
      </p:guideLst>
    </p:cSldViewPr>
  </p:slideViewPr>
  <p:outlineViewPr>
    <p:cViewPr>
      <p:scale>
        <a:sx n="33" d="100"/>
        <a:sy n="33" d="100"/>
      </p:scale>
      <p:origin x="0" y="169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[Cholera Line list_31Octnight.xls]epi curve!PivotTable8</c:name>
    <c:fmtId val="-1"/>
  </c:pivotSource>
  <c:chart>
    <c:autoTitleDeleted val="1"/>
    <c:pivotFmts>
      <c:pivotFmt>
        <c:idx val="0"/>
        <c:spPr>
          <a:solidFill>
            <a:schemeClr val="accent1"/>
          </a:solidFill>
        </c:spPr>
        <c:marker>
          <c:symbol val="none"/>
        </c:marker>
        <c:dLbl>
          <c:idx val="0"/>
          <c:delete val="1"/>
          <c:extLst>
            <c:ext xmlns:c15="http://schemas.microsoft.com/office/drawing/2012/chart" uri="{CE6537A1-D6FC-4f65-9D91-7224C49458BB}"/>
          </c:extLst>
        </c:dLbl>
      </c:pivotFmt>
      <c:pivotFmt>
        <c:idx val="1"/>
        <c:marker>
          <c:symbol val="none"/>
        </c:marker>
        <c:dLbl>
          <c:idx val="0"/>
          <c:delete val="1"/>
          <c:extLst>
            <c:ext xmlns:c15="http://schemas.microsoft.com/office/drawing/2012/chart" uri="{CE6537A1-D6FC-4f65-9D91-7224C49458BB}"/>
          </c:extLst>
        </c:dLbl>
      </c:pivotFmt>
      <c:pivotFmt>
        <c:idx val="2"/>
        <c:spPr>
          <a:solidFill>
            <a:schemeClr val="accent1"/>
          </a:solidFill>
        </c:spPr>
        <c:marker>
          <c:symbol val="none"/>
        </c:marker>
      </c:pivotFmt>
      <c:pivotFmt>
        <c:idx val="3"/>
        <c:marker>
          <c:symbol val="none"/>
        </c:marker>
      </c:pivotFmt>
      <c:pivotFmt>
        <c:idx val="4"/>
        <c:spPr>
          <a:solidFill>
            <a:schemeClr val="accent1"/>
          </a:solidFill>
        </c:spPr>
        <c:marker>
          <c:symbol val="none"/>
        </c:marker>
      </c:pivotFmt>
      <c:pivotFmt>
        <c:idx val="5"/>
        <c:marker>
          <c:symbol val="none"/>
        </c:marker>
      </c:pivotFmt>
    </c:pivotFmts>
    <c:plotArea>
      <c:layout>
        <c:manualLayout>
          <c:layoutTarget val="inner"/>
          <c:xMode val="edge"/>
          <c:yMode val="edge"/>
          <c:x val="8.7086180343159583E-2"/>
          <c:y val="0.148174321959755"/>
          <c:w val="0.90052505423123475"/>
          <c:h val="0.50198303366735375"/>
        </c:manualLayout>
      </c:layout>
      <c:barChart>
        <c:barDir val="col"/>
        <c:grouping val="clustered"/>
        <c:varyColors val="0"/>
        <c:ser>
          <c:idx val="0"/>
          <c:order val="0"/>
          <c:tx>
            <c:strRef>
              <c:f>'epi curve'!$B$3:$B$4</c:f>
              <c:strCache>
                <c:ptCount val="1"/>
                <c:pt idx="0">
                  <c:v>Count of Provice Lab.Result</c:v>
                </c:pt>
              </c:strCache>
            </c:strRef>
          </c:tx>
          <c:spPr>
            <a:solidFill>
              <a:schemeClr val="accent1"/>
            </a:solidFill>
          </c:spPr>
          <c:invertIfNegative val="0"/>
          <c:cat>
            <c:strRef>
              <c:f>'epi curve'!$A$5:$A$63</c:f>
              <c:strCache>
                <c:ptCount val="58"/>
                <c:pt idx="0">
                  <c:v>8/30/2015</c:v>
                </c:pt>
                <c:pt idx="1">
                  <c:v>9/1/2015</c:v>
                </c:pt>
                <c:pt idx="2">
                  <c:v>9/2/2015</c:v>
                </c:pt>
                <c:pt idx="3">
                  <c:v>9/3/2015</c:v>
                </c:pt>
                <c:pt idx="4">
                  <c:v>9/5/2015</c:v>
                </c:pt>
                <c:pt idx="5">
                  <c:v>9/6/2015</c:v>
                </c:pt>
                <c:pt idx="6">
                  <c:v>9/7/2015</c:v>
                </c:pt>
                <c:pt idx="7">
                  <c:v>9/9/2015</c:v>
                </c:pt>
                <c:pt idx="8">
                  <c:v>9/10/2015</c:v>
                </c:pt>
                <c:pt idx="9">
                  <c:v>9/11/2015</c:v>
                </c:pt>
                <c:pt idx="10">
                  <c:v>9/12/2015</c:v>
                </c:pt>
                <c:pt idx="11">
                  <c:v>9/13/2015</c:v>
                </c:pt>
                <c:pt idx="12">
                  <c:v>9/14/2015</c:v>
                </c:pt>
                <c:pt idx="13">
                  <c:v>9/15/2015</c:v>
                </c:pt>
                <c:pt idx="14">
                  <c:v>9/16/2015</c:v>
                </c:pt>
                <c:pt idx="15">
                  <c:v>9/17/2015</c:v>
                </c:pt>
                <c:pt idx="16">
                  <c:v>9/18/2015</c:v>
                </c:pt>
                <c:pt idx="17">
                  <c:v>9/19/2015</c:v>
                </c:pt>
                <c:pt idx="18">
                  <c:v>9/20/2015</c:v>
                </c:pt>
                <c:pt idx="19">
                  <c:v>9/21/2015</c:v>
                </c:pt>
                <c:pt idx="20">
                  <c:v>9/22/2015</c:v>
                </c:pt>
                <c:pt idx="21">
                  <c:v>9/23/2015</c:v>
                </c:pt>
                <c:pt idx="22">
                  <c:v>9/24/2015</c:v>
                </c:pt>
                <c:pt idx="23">
                  <c:v>9/25/2015</c:v>
                </c:pt>
                <c:pt idx="24">
                  <c:v>9/26/2015</c:v>
                </c:pt>
                <c:pt idx="25">
                  <c:v>9/27/2015</c:v>
                </c:pt>
                <c:pt idx="26">
                  <c:v>9/28/2015</c:v>
                </c:pt>
                <c:pt idx="27">
                  <c:v>9/29/2015</c:v>
                </c:pt>
                <c:pt idx="28">
                  <c:v>9/30/2015</c:v>
                </c:pt>
                <c:pt idx="29">
                  <c:v>10/1/2015</c:v>
                </c:pt>
                <c:pt idx="30">
                  <c:v>10/2/2015</c:v>
                </c:pt>
                <c:pt idx="31">
                  <c:v>10/3/2015</c:v>
                </c:pt>
                <c:pt idx="32">
                  <c:v>10/4/2015</c:v>
                </c:pt>
                <c:pt idx="33">
                  <c:v>10/5/2015</c:v>
                </c:pt>
                <c:pt idx="34">
                  <c:v>10/6/2015</c:v>
                </c:pt>
                <c:pt idx="35">
                  <c:v>10/7/2015</c:v>
                </c:pt>
                <c:pt idx="36">
                  <c:v>10/8/2015</c:v>
                </c:pt>
                <c:pt idx="37">
                  <c:v>10/9/2015</c:v>
                </c:pt>
                <c:pt idx="38">
                  <c:v>10/10/2015</c:v>
                </c:pt>
                <c:pt idx="39">
                  <c:v>10/11/2015</c:v>
                </c:pt>
                <c:pt idx="40">
                  <c:v>10/12/2015</c:v>
                </c:pt>
                <c:pt idx="41">
                  <c:v>10/13/2015</c:v>
                </c:pt>
                <c:pt idx="42">
                  <c:v>10/14/2015</c:v>
                </c:pt>
                <c:pt idx="43">
                  <c:v>10/15/2015</c:v>
                </c:pt>
                <c:pt idx="44">
                  <c:v>10/16/2015</c:v>
                </c:pt>
                <c:pt idx="45">
                  <c:v>10/17/2015</c:v>
                </c:pt>
                <c:pt idx="46">
                  <c:v>10/18/2015</c:v>
                </c:pt>
                <c:pt idx="47">
                  <c:v>10/19/2015</c:v>
                </c:pt>
                <c:pt idx="48">
                  <c:v>10/20/2015</c:v>
                </c:pt>
                <c:pt idx="49">
                  <c:v>10/21/2015</c:v>
                </c:pt>
                <c:pt idx="50">
                  <c:v>10/22/2015</c:v>
                </c:pt>
                <c:pt idx="51">
                  <c:v>10/23/2015</c:v>
                </c:pt>
                <c:pt idx="52">
                  <c:v>10/24/2015</c:v>
                </c:pt>
                <c:pt idx="53">
                  <c:v>10/25/2015</c:v>
                </c:pt>
                <c:pt idx="54">
                  <c:v>10/26/2015</c:v>
                </c:pt>
                <c:pt idx="55">
                  <c:v>10/27/2015</c:v>
                </c:pt>
                <c:pt idx="56">
                  <c:v>10/28/2015</c:v>
                </c:pt>
                <c:pt idx="57">
                  <c:v>10/29/2015</c:v>
                </c:pt>
              </c:strCache>
            </c:strRef>
          </c:cat>
          <c:val>
            <c:numRef>
              <c:f>'epi curve'!$B$5:$B$63</c:f>
              <c:numCache>
                <c:formatCode>General</c:formatCode>
                <c:ptCount val="58"/>
                <c:pt idx="0">
                  <c:v>5</c:v>
                </c:pt>
                <c:pt idx="1">
                  <c:v>15</c:v>
                </c:pt>
                <c:pt idx="2">
                  <c:v>1</c:v>
                </c:pt>
                <c:pt idx="3">
                  <c:v>2</c:v>
                </c:pt>
                <c:pt idx="4">
                  <c:v>1</c:v>
                </c:pt>
                <c:pt idx="5">
                  <c:v>2</c:v>
                </c:pt>
                <c:pt idx="6">
                  <c:v>1</c:v>
                </c:pt>
                <c:pt idx="7">
                  <c:v>6</c:v>
                </c:pt>
                <c:pt idx="8">
                  <c:v>2</c:v>
                </c:pt>
                <c:pt idx="9">
                  <c:v>1</c:v>
                </c:pt>
                <c:pt idx="10">
                  <c:v>2</c:v>
                </c:pt>
                <c:pt idx="11">
                  <c:v>3</c:v>
                </c:pt>
                <c:pt idx="12">
                  <c:v>9</c:v>
                </c:pt>
                <c:pt idx="13">
                  <c:v>6</c:v>
                </c:pt>
                <c:pt idx="14">
                  <c:v>23</c:v>
                </c:pt>
                <c:pt idx="15">
                  <c:v>13</c:v>
                </c:pt>
                <c:pt idx="16">
                  <c:v>15</c:v>
                </c:pt>
                <c:pt idx="17">
                  <c:v>65</c:v>
                </c:pt>
                <c:pt idx="18">
                  <c:v>83</c:v>
                </c:pt>
                <c:pt idx="19">
                  <c:v>82</c:v>
                </c:pt>
                <c:pt idx="20">
                  <c:v>67</c:v>
                </c:pt>
                <c:pt idx="21">
                  <c:v>155</c:v>
                </c:pt>
                <c:pt idx="22">
                  <c:v>135</c:v>
                </c:pt>
                <c:pt idx="23">
                  <c:v>306</c:v>
                </c:pt>
                <c:pt idx="24">
                  <c:v>156</c:v>
                </c:pt>
                <c:pt idx="25">
                  <c:v>122</c:v>
                </c:pt>
                <c:pt idx="26">
                  <c:v>94</c:v>
                </c:pt>
                <c:pt idx="27">
                  <c:v>165</c:v>
                </c:pt>
                <c:pt idx="28">
                  <c:v>78</c:v>
                </c:pt>
                <c:pt idx="29">
                  <c:v>158</c:v>
                </c:pt>
                <c:pt idx="30">
                  <c:v>104</c:v>
                </c:pt>
                <c:pt idx="31">
                  <c:v>106</c:v>
                </c:pt>
                <c:pt idx="32">
                  <c:v>92</c:v>
                </c:pt>
                <c:pt idx="33">
                  <c:v>120</c:v>
                </c:pt>
                <c:pt idx="34">
                  <c:v>119</c:v>
                </c:pt>
                <c:pt idx="35">
                  <c:v>124</c:v>
                </c:pt>
                <c:pt idx="36">
                  <c:v>121</c:v>
                </c:pt>
                <c:pt idx="37">
                  <c:v>64</c:v>
                </c:pt>
                <c:pt idx="38">
                  <c:v>144</c:v>
                </c:pt>
                <c:pt idx="39">
                  <c:v>105</c:v>
                </c:pt>
                <c:pt idx="40">
                  <c:v>101</c:v>
                </c:pt>
                <c:pt idx="41">
                  <c:v>148</c:v>
                </c:pt>
                <c:pt idx="42">
                  <c:v>82</c:v>
                </c:pt>
                <c:pt idx="43">
                  <c:v>111</c:v>
                </c:pt>
                <c:pt idx="44">
                  <c:v>106</c:v>
                </c:pt>
                <c:pt idx="45">
                  <c:v>40</c:v>
                </c:pt>
                <c:pt idx="46">
                  <c:v>105</c:v>
                </c:pt>
                <c:pt idx="47">
                  <c:v>54</c:v>
                </c:pt>
                <c:pt idx="48">
                  <c:v>65</c:v>
                </c:pt>
                <c:pt idx="49">
                  <c:v>62</c:v>
                </c:pt>
                <c:pt idx="50">
                  <c:v>35</c:v>
                </c:pt>
                <c:pt idx="51">
                  <c:v>12</c:v>
                </c:pt>
                <c:pt idx="52">
                  <c:v>61</c:v>
                </c:pt>
                <c:pt idx="53">
                  <c:v>42</c:v>
                </c:pt>
                <c:pt idx="54">
                  <c:v>33</c:v>
                </c:pt>
                <c:pt idx="55">
                  <c:v>31</c:v>
                </c:pt>
                <c:pt idx="56">
                  <c:v>24</c:v>
                </c:pt>
                <c:pt idx="57">
                  <c:v>4</c:v>
                </c:pt>
              </c:numCache>
            </c:numRef>
          </c:val>
        </c:ser>
        <c:ser>
          <c:idx val="1"/>
          <c:order val="1"/>
          <c:tx>
            <c:strRef>
              <c:f>'epi curve'!$C$3:$C$4</c:f>
              <c:strCache>
                <c:ptCount val="1"/>
                <c:pt idx="0">
                  <c:v>Count of CPHL Result</c:v>
                </c:pt>
              </c:strCache>
            </c:strRef>
          </c:tx>
          <c:invertIfNegative val="0"/>
          <c:cat>
            <c:strRef>
              <c:f>'epi curve'!$A$5:$A$63</c:f>
              <c:strCache>
                <c:ptCount val="58"/>
                <c:pt idx="0">
                  <c:v>8/30/2015</c:v>
                </c:pt>
                <c:pt idx="1">
                  <c:v>9/1/2015</c:v>
                </c:pt>
                <c:pt idx="2">
                  <c:v>9/2/2015</c:v>
                </c:pt>
                <c:pt idx="3">
                  <c:v>9/3/2015</c:v>
                </c:pt>
                <c:pt idx="4">
                  <c:v>9/5/2015</c:v>
                </c:pt>
                <c:pt idx="5">
                  <c:v>9/6/2015</c:v>
                </c:pt>
                <c:pt idx="6">
                  <c:v>9/7/2015</c:v>
                </c:pt>
                <c:pt idx="7">
                  <c:v>9/9/2015</c:v>
                </c:pt>
                <c:pt idx="8">
                  <c:v>9/10/2015</c:v>
                </c:pt>
                <c:pt idx="9">
                  <c:v>9/11/2015</c:v>
                </c:pt>
                <c:pt idx="10">
                  <c:v>9/12/2015</c:v>
                </c:pt>
                <c:pt idx="11">
                  <c:v>9/13/2015</c:v>
                </c:pt>
                <c:pt idx="12">
                  <c:v>9/14/2015</c:v>
                </c:pt>
                <c:pt idx="13">
                  <c:v>9/15/2015</c:v>
                </c:pt>
                <c:pt idx="14">
                  <c:v>9/16/2015</c:v>
                </c:pt>
                <c:pt idx="15">
                  <c:v>9/17/2015</c:v>
                </c:pt>
                <c:pt idx="16">
                  <c:v>9/18/2015</c:v>
                </c:pt>
                <c:pt idx="17">
                  <c:v>9/19/2015</c:v>
                </c:pt>
                <c:pt idx="18">
                  <c:v>9/20/2015</c:v>
                </c:pt>
                <c:pt idx="19">
                  <c:v>9/21/2015</c:v>
                </c:pt>
                <c:pt idx="20">
                  <c:v>9/22/2015</c:v>
                </c:pt>
                <c:pt idx="21">
                  <c:v>9/23/2015</c:v>
                </c:pt>
                <c:pt idx="22">
                  <c:v>9/24/2015</c:v>
                </c:pt>
                <c:pt idx="23">
                  <c:v>9/25/2015</c:v>
                </c:pt>
                <c:pt idx="24">
                  <c:v>9/26/2015</c:v>
                </c:pt>
                <c:pt idx="25">
                  <c:v>9/27/2015</c:v>
                </c:pt>
                <c:pt idx="26">
                  <c:v>9/28/2015</c:v>
                </c:pt>
                <c:pt idx="27">
                  <c:v>9/29/2015</c:v>
                </c:pt>
                <c:pt idx="28">
                  <c:v>9/30/2015</c:v>
                </c:pt>
                <c:pt idx="29">
                  <c:v>10/1/2015</c:v>
                </c:pt>
                <c:pt idx="30">
                  <c:v>10/2/2015</c:v>
                </c:pt>
                <c:pt idx="31">
                  <c:v>10/3/2015</c:v>
                </c:pt>
                <c:pt idx="32">
                  <c:v>10/4/2015</c:v>
                </c:pt>
                <c:pt idx="33">
                  <c:v>10/5/2015</c:v>
                </c:pt>
                <c:pt idx="34">
                  <c:v>10/6/2015</c:v>
                </c:pt>
                <c:pt idx="35">
                  <c:v>10/7/2015</c:v>
                </c:pt>
                <c:pt idx="36">
                  <c:v>10/8/2015</c:v>
                </c:pt>
                <c:pt idx="37">
                  <c:v>10/9/2015</c:v>
                </c:pt>
                <c:pt idx="38">
                  <c:v>10/10/2015</c:v>
                </c:pt>
                <c:pt idx="39">
                  <c:v>10/11/2015</c:v>
                </c:pt>
                <c:pt idx="40">
                  <c:v>10/12/2015</c:v>
                </c:pt>
                <c:pt idx="41">
                  <c:v>10/13/2015</c:v>
                </c:pt>
                <c:pt idx="42">
                  <c:v>10/14/2015</c:v>
                </c:pt>
                <c:pt idx="43">
                  <c:v>10/15/2015</c:v>
                </c:pt>
                <c:pt idx="44">
                  <c:v>10/16/2015</c:v>
                </c:pt>
                <c:pt idx="45">
                  <c:v>10/17/2015</c:v>
                </c:pt>
                <c:pt idx="46">
                  <c:v>10/18/2015</c:v>
                </c:pt>
                <c:pt idx="47">
                  <c:v>10/19/2015</c:v>
                </c:pt>
                <c:pt idx="48">
                  <c:v>10/20/2015</c:v>
                </c:pt>
                <c:pt idx="49">
                  <c:v>10/21/2015</c:v>
                </c:pt>
                <c:pt idx="50">
                  <c:v>10/22/2015</c:v>
                </c:pt>
                <c:pt idx="51">
                  <c:v>10/23/2015</c:v>
                </c:pt>
                <c:pt idx="52">
                  <c:v>10/24/2015</c:v>
                </c:pt>
                <c:pt idx="53">
                  <c:v>10/25/2015</c:v>
                </c:pt>
                <c:pt idx="54">
                  <c:v>10/26/2015</c:v>
                </c:pt>
                <c:pt idx="55">
                  <c:v>10/27/2015</c:v>
                </c:pt>
                <c:pt idx="56">
                  <c:v>10/28/2015</c:v>
                </c:pt>
                <c:pt idx="57">
                  <c:v>10/29/2015</c:v>
                </c:pt>
              </c:strCache>
            </c:strRef>
          </c:cat>
          <c:val>
            <c:numRef>
              <c:f>'epi curve'!$C$5:$C$63</c:f>
              <c:numCache>
                <c:formatCode>General</c:formatCode>
                <c:ptCount val="58"/>
                <c:pt idx="0">
                  <c:v>5</c:v>
                </c:pt>
                <c:pt idx="1">
                  <c:v>14</c:v>
                </c:pt>
                <c:pt idx="2">
                  <c:v>1</c:v>
                </c:pt>
                <c:pt idx="3">
                  <c:v>2</c:v>
                </c:pt>
                <c:pt idx="4">
                  <c:v>1</c:v>
                </c:pt>
                <c:pt idx="5">
                  <c:v>2</c:v>
                </c:pt>
                <c:pt idx="6">
                  <c:v>1</c:v>
                </c:pt>
                <c:pt idx="7">
                  <c:v>6</c:v>
                </c:pt>
                <c:pt idx="8">
                  <c:v>2</c:v>
                </c:pt>
                <c:pt idx="9">
                  <c:v>1</c:v>
                </c:pt>
                <c:pt idx="10">
                  <c:v>1</c:v>
                </c:pt>
                <c:pt idx="11">
                  <c:v>2</c:v>
                </c:pt>
                <c:pt idx="12">
                  <c:v>7</c:v>
                </c:pt>
                <c:pt idx="13">
                  <c:v>6</c:v>
                </c:pt>
                <c:pt idx="14">
                  <c:v>21</c:v>
                </c:pt>
                <c:pt idx="15">
                  <c:v>12</c:v>
                </c:pt>
                <c:pt idx="16">
                  <c:v>12</c:v>
                </c:pt>
                <c:pt idx="17">
                  <c:v>58</c:v>
                </c:pt>
                <c:pt idx="18">
                  <c:v>48</c:v>
                </c:pt>
                <c:pt idx="19">
                  <c:v>40</c:v>
                </c:pt>
                <c:pt idx="20">
                  <c:v>34</c:v>
                </c:pt>
                <c:pt idx="21">
                  <c:v>120</c:v>
                </c:pt>
                <c:pt idx="22">
                  <c:v>86</c:v>
                </c:pt>
                <c:pt idx="23">
                  <c:v>243</c:v>
                </c:pt>
                <c:pt idx="24">
                  <c:v>106</c:v>
                </c:pt>
                <c:pt idx="25">
                  <c:v>71</c:v>
                </c:pt>
                <c:pt idx="26">
                  <c:v>66</c:v>
                </c:pt>
                <c:pt idx="27">
                  <c:v>109</c:v>
                </c:pt>
                <c:pt idx="28">
                  <c:v>54</c:v>
                </c:pt>
                <c:pt idx="29">
                  <c:v>70</c:v>
                </c:pt>
                <c:pt idx="30">
                  <c:v>45</c:v>
                </c:pt>
                <c:pt idx="31">
                  <c:v>41</c:v>
                </c:pt>
                <c:pt idx="32">
                  <c:v>32</c:v>
                </c:pt>
                <c:pt idx="33">
                  <c:v>40</c:v>
                </c:pt>
                <c:pt idx="34">
                  <c:v>57</c:v>
                </c:pt>
                <c:pt idx="35">
                  <c:v>50</c:v>
                </c:pt>
                <c:pt idx="36">
                  <c:v>48</c:v>
                </c:pt>
                <c:pt idx="37">
                  <c:v>34</c:v>
                </c:pt>
                <c:pt idx="38">
                  <c:v>51</c:v>
                </c:pt>
                <c:pt idx="39">
                  <c:v>50</c:v>
                </c:pt>
                <c:pt idx="40">
                  <c:v>33</c:v>
                </c:pt>
                <c:pt idx="41">
                  <c:v>74</c:v>
                </c:pt>
                <c:pt idx="42">
                  <c:v>34</c:v>
                </c:pt>
                <c:pt idx="43">
                  <c:v>28</c:v>
                </c:pt>
                <c:pt idx="44">
                  <c:v>42</c:v>
                </c:pt>
                <c:pt idx="45">
                  <c:v>8</c:v>
                </c:pt>
                <c:pt idx="46">
                  <c:v>60</c:v>
                </c:pt>
                <c:pt idx="47">
                  <c:v>9</c:v>
                </c:pt>
                <c:pt idx="48">
                  <c:v>13</c:v>
                </c:pt>
                <c:pt idx="49">
                  <c:v>17</c:v>
                </c:pt>
                <c:pt idx="50">
                  <c:v>9</c:v>
                </c:pt>
                <c:pt idx="52">
                  <c:v>13</c:v>
                </c:pt>
                <c:pt idx="53">
                  <c:v>9</c:v>
                </c:pt>
                <c:pt idx="54">
                  <c:v>4</c:v>
                </c:pt>
              </c:numCache>
            </c:numRef>
          </c:val>
        </c:ser>
        <c:dLbls>
          <c:showLegendKey val="0"/>
          <c:showVal val="0"/>
          <c:showCatName val="0"/>
          <c:showSerName val="0"/>
          <c:showPercent val="0"/>
          <c:showBubbleSize val="0"/>
        </c:dLbls>
        <c:gapWidth val="13"/>
        <c:overlap val="100"/>
        <c:axId val="189785824"/>
        <c:axId val="189786216"/>
      </c:barChart>
      <c:catAx>
        <c:axId val="189785824"/>
        <c:scaling>
          <c:orientation val="minMax"/>
        </c:scaling>
        <c:delete val="0"/>
        <c:axPos val="b"/>
        <c:numFmt formatCode="General" sourceLinked="1"/>
        <c:majorTickMark val="none"/>
        <c:minorTickMark val="none"/>
        <c:tickLblPos val="nextTo"/>
        <c:crossAx val="189786216"/>
        <c:crosses val="autoZero"/>
        <c:auto val="0"/>
        <c:lblAlgn val="ctr"/>
        <c:lblOffset val="100"/>
        <c:noMultiLvlLbl val="0"/>
      </c:catAx>
      <c:valAx>
        <c:axId val="189786216"/>
        <c:scaling>
          <c:orientation val="minMax"/>
        </c:scaling>
        <c:delete val="0"/>
        <c:axPos val="l"/>
        <c:title>
          <c:tx>
            <c:rich>
              <a:bodyPr/>
              <a:lstStyle/>
              <a:p>
                <a:pPr>
                  <a:defRPr/>
                </a:pPr>
                <a:r>
                  <a:rPr lang="en-US" dirty="0"/>
                  <a:t>Number of Cases</a:t>
                </a:r>
              </a:p>
            </c:rich>
          </c:tx>
          <c:layout>
            <c:manualLayout>
              <c:xMode val="edge"/>
              <c:yMode val="edge"/>
              <c:x val="1.5335307126799033E-3"/>
              <c:y val="0.33181106632646773"/>
            </c:manualLayout>
          </c:layout>
          <c:overlay val="0"/>
        </c:title>
        <c:numFmt formatCode="General" sourceLinked="1"/>
        <c:majorTickMark val="out"/>
        <c:minorTickMark val="none"/>
        <c:tickLblPos val="nextTo"/>
        <c:spPr>
          <a:ln/>
        </c:spPr>
        <c:crossAx val="189785824"/>
        <c:crosses val="autoZero"/>
        <c:crossBetween val="between"/>
      </c:valAx>
      <c:spPr>
        <a:noFill/>
        <a:ln w="25400">
          <a:noFill/>
        </a:ln>
      </c:spPr>
    </c:plotArea>
    <c:legend>
      <c:legendPos val="r"/>
      <c:layout>
        <c:manualLayout>
          <c:xMode val="edge"/>
          <c:yMode val="edge"/>
          <c:x val="0.52733302965228523"/>
          <c:y val="0.18500656167979004"/>
          <c:w val="0.43831272640506713"/>
          <c:h val="9.438778890502765E-2"/>
        </c:manualLayout>
      </c:layout>
      <c:overlay val="0"/>
    </c:legend>
    <c:plotVisOnly val="1"/>
    <c:dispBlanksAs val="gap"/>
    <c:showDLblsOverMax val="0"/>
  </c:chart>
  <c:spPr>
    <a:solidFill>
      <a:srgbClr val="FFFFFF"/>
    </a:solidFill>
  </c:spPr>
  <c:externalData r:id="rId2">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2117E447-9731-448A-8D4F-D3C4576B6575}" type="datetimeFigureOut">
              <a:rPr lang="en-US" smtClean="0"/>
              <a:t>9/8/2016</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22699236-AB15-4DE9-97FE-FEBF35E39947}" type="slidenum">
              <a:rPr lang="en-US" smtClean="0"/>
              <a:t>‹#›</a:t>
            </a:fld>
            <a:endParaRPr lang="en-US"/>
          </a:p>
        </p:txBody>
      </p:sp>
    </p:spTree>
    <p:extLst>
      <p:ext uri="{BB962C8B-B14F-4D97-AF65-F5344CB8AC3E}">
        <p14:creationId xmlns:p14="http://schemas.microsoft.com/office/powerpoint/2010/main" val="2437020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idx="1"/>
          </p:nvPr>
        </p:nvSpPr>
        <p:spPr>
          <a:xfrm>
            <a:off x="3970734" y="1"/>
            <a:ext cx="3038145" cy="464205"/>
          </a:xfrm>
          <a:prstGeom prst="rect">
            <a:avLst/>
          </a:prstGeom>
        </p:spPr>
        <p:txBody>
          <a:bodyPr vert="horz" lIns="88139" tIns="44070" rIns="88139" bIns="44070" rtlCol="0"/>
          <a:lstStyle>
            <a:lvl1pPr algn="r">
              <a:defRPr sz="1200"/>
            </a:lvl1pPr>
          </a:lstStyle>
          <a:p>
            <a:fld id="{89D8F3C2-1545-407C-9696-9FBD8A87D061}" type="datetimeFigureOut">
              <a:rPr lang="en-US" smtClean="0"/>
              <a:pPr/>
              <a:t>9/8/2016</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8139" tIns="44070" rIns="88139" bIns="44070" rtlCol="0" anchor="ctr"/>
          <a:lstStyle/>
          <a:p>
            <a:endParaRPr lang="en-US"/>
          </a:p>
        </p:txBody>
      </p:sp>
      <p:sp>
        <p:nvSpPr>
          <p:cNvPr id="5" name="Notes Placeholder 4"/>
          <p:cNvSpPr>
            <a:spLocks noGrp="1"/>
          </p:cNvSpPr>
          <p:nvPr>
            <p:ph type="body" sz="quarter" idx="3"/>
          </p:nvPr>
        </p:nvSpPr>
        <p:spPr>
          <a:xfrm>
            <a:off x="701345" y="4416099"/>
            <a:ext cx="5607711" cy="4182457"/>
          </a:xfrm>
          <a:prstGeom prst="rect">
            <a:avLst/>
          </a:prstGeom>
        </p:spPr>
        <p:txBody>
          <a:bodyPr vert="horz" lIns="88139" tIns="44070" rIns="88139" bIns="4407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0659"/>
            <a:ext cx="3038145" cy="464205"/>
          </a:xfrm>
          <a:prstGeom prst="rect">
            <a:avLst/>
          </a:prstGeom>
        </p:spPr>
        <p:txBody>
          <a:bodyPr vert="horz" lIns="88139" tIns="44070" rIns="88139" bIns="44070" rtlCol="0" anchor="b"/>
          <a:lstStyle>
            <a:lvl1pPr algn="l">
              <a:defRPr sz="1200"/>
            </a:lvl1pPr>
          </a:lstStyle>
          <a:p>
            <a:endParaRPr lang="en-US"/>
          </a:p>
        </p:txBody>
      </p:sp>
      <p:sp>
        <p:nvSpPr>
          <p:cNvPr id="7" name="Slide Number Placeholder 6"/>
          <p:cNvSpPr>
            <a:spLocks noGrp="1"/>
          </p:cNvSpPr>
          <p:nvPr>
            <p:ph type="sldNum" sz="quarter" idx="5"/>
          </p:nvPr>
        </p:nvSpPr>
        <p:spPr>
          <a:xfrm>
            <a:off x="3970734" y="8830659"/>
            <a:ext cx="3038145" cy="464205"/>
          </a:xfrm>
          <a:prstGeom prst="rect">
            <a:avLst/>
          </a:prstGeom>
        </p:spPr>
        <p:txBody>
          <a:bodyPr vert="horz" lIns="88139" tIns="44070" rIns="88139" bIns="44070" rtlCol="0" anchor="b"/>
          <a:lstStyle>
            <a:lvl1pPr algn="r">
              <a:defRPr sz="1200"/>
            </a:lvl1pPr>
          </a:lstStyle>
          <a:p>
            <a:fld id="{7E82054C-5FFB-4925-88B8-34BFE44764D6}" type="slidenum">
              <a:rPr lang="en-US" smtClean="0"/>
              <a:pPr/>
              <a:t>‹#›</a:t>
            </a:fld>
            <a:endParaRPr lang="en-US"/>
          </a:p>
        </p:txBody>
      </p:sp>
    </p:spTree>
    <p:extLst>
      <p:ext uri="{BB962C8B-B14F-4D97-AF65-F5344CB8AC3E}">
        <p14:creationId xmlns:p14="http://schemas.microsoft.com/office/powerpoint/2010/main" val="335208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a:t>
            </a:fld>
            <a:endParaRPr lang="en-US"/>
          </a:p>
        </p:txBody>
      </p:sp>
    </p:spTree>
    <p:extLst>
      <p:ext uri="{BB962C8B-B14F-4D97-AF65-F5344CB8AC3E}">
        <p14:creationId xmlns:p14="http://schemas.microsoft.com/office/powerpoint/2010/main" val="31136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14</a:t>
            </a:fld>
            <a:endParaRPr lang="en-US"/>
          </a:p>
        </p:txBody>
      </p:sp>
    </p:spTree>
    <p:extLst>
      <p:ext uri="{BB962C8B-B14F-4D97-AF65-F5344CB8AC3E}">
        <p14:creationId xmlns:p14="http://schemas.microsoft.com/office/powerpoint/2010/main" val="164412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15</a:t>
            </a:fld>
            <a:endParaRPr lang="en-US"/>
          </a:p>
        </p:txBody>
      </p:sp>
    </p:spTree>
    <p:extLst>
      <p:ext uri="{BB962C8B-B14F-4D97-AF65-F5344CB8AC3E}">
        <p14:creationId xmlns:p14="http://schemas.microsoft.com/office/powerpoint/2010/main" val="421953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For our coverage</a:t>
            </a:r>
            <a:r>
              <a:rPr lang="en-US" baseline="0" dirty="0" smtClean="0"/>
              <a:t> survey we used a stratified, multi-stage cluster design</a:t>
            </a:r>
          </a:p>
          <a:p>
            <a:endParaRPr lang="en-US" baseline="0" dirty="0" smtClean="0"/>
          </a:p>
          <a:p>
            <a:r>
              <a:rPr lang="en-US" baseline="0" dirty="0" smtClean="0"/>
              <a:t>In terms of stratification there were 2 stages, </a:t>
            </a:r>
          </a:p>
          <a:p>
            <a:endParaRPr lang="en-US" baseline="0" dirty="0" smtClean="0"/>
          </a:p>
          <a:p>
            <a:r>
              <a:rPr lang="en-US" baseline="0" dirty="0" smtClean="0"/>
              <a:t>1</a:t>
            </a:r>
            <a:r>
              <a:rPr lang="en-US" baseline="30000" dirty="0" smtClean="0"/>
              <a:t>st</a:t>
            </a:r>
            <a:r>
              <a:rPr lang="en-US" baseline="0" dirty="0" smtClean="0"/>
              <a:t> we stratified by governorate. We allocated the sample equally to make sure that each governorates would have a precise estimate. </a:t>
            </a:r>
          </a:p>
          <a:p>
            <a:endParaRPr lang="en-US" baseline="0" dirty="0" smtClean="0"/>
          </a:p>
          <a:p>
            <a:r>
              <a:rPr lang="en-US" baseline="0" dirty="0" smtClean="0"/>
              <a:t>2</a:t>
            </a:r>
            <a:r>
              <a:rPr lang="en-US" baseline="30000" dirty="0" smtClean="0"/>
              <a:t>nd</a:t>
            </a:r>
            <a:r>
              <a:rPr lang="en-US" baseline="0" dirty="0" smtClean="0"/>
              <a:t> we stratified by camp (within a governorate). And here we allocated proportionally</a:t>
            </a:r>
            <a:endParaRPr lang="en-US" dirty="0" smtClean="0"/>
          </a:p>
          <a:p>
            <a:endParaRPr lang="en-US" dirty="0" smtClean="0"/>
          </a:p>
          <a:p>
            <a:r>
              <a:rPr lang="en-US" dirty="0" smtClean="0"/>
              <a:t>As far as clustering,</a:t>
            </a:r>
            <a:r>
              <a:rPr lang="en-US" baseline="0" dirty="0" smtClean="0"/>
              <a:t> we considered a household as a cluster /*because we only selected some households*/ and then we sampled all people in each age group inside of each household.</a:t>
            </a:r>
          </a:p>
          <a:p>
            <a:endParaRPr lang="en-US" baseline="0" dirty="0" smtClean="0"/>
          </a:p>
          <a:p>
            <a:r>
              <a:rPr lang="en-US" baseline="0" dirty="0" smtClean="0"/>
              <a:t>Then we sampled each person in each age group. These age groups were chosen because they had been used to document the safety of </a:t>
            </a:r>
            <a:r>
              <a:rPr lang="en-US" baseline="0" dirty="0" err="1" smtClean="0"/>
              <a:t>Shanchol</a:t>
            </a:r>
            <a:r>
              <a:rPr lang="en-US" baseline="0" dirty="0" smtClean="0"/>
              <a:t> vaccine and were used in previous studies.</a:t>
            </a:r>
          </a:p>
          <a:p>
            <a:endParaRPr lang="en-US" baseline="0" dirty="0" smtClean="0"/>
          </a:p>
          <a:p>
            <a:r>
              <a:rPr lang="en-US" baseline="0" dirty="0" smtClean="0"/>
              <a:t>/*It is clustering because household is a separate stage of selection. There will be a design effect because people within a household are likely to be more similar to each other than to people in the outside community.</a:t>
            </a:r>
          </a:p>
          <a:p>
            <a:endParaRPr lang="en-US" baseline="0" dirty="0" smtClean="0"/>
          </a:p>
          <a:p>
            <a:r>
              <a:rPr lang="en-US" baseline="0" dirty="0" smtClean="0"/>
              <a:t>You aren’t selecting people randomly from a camp. You are selecting household first so your estimate will have extra variation.*/</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16</a:t>
            </a:fld>
            <a:endParaRPr lang="en-US"/>
          </a:p>
        </p:txBody>
      </p:sp>
    </p:spTree>
    <p:extLst>
      <p:ext uri="{BB962C8B-B14F-4D97-AF65-F5344CB8AC3E}">
        <p14:creationId xmlns:p14="http://schemas.microsoft.com/office/powerpoint/2010/main" val="197802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continuing on with some of the more</a:t>
            </a:r>
            <a:r>
              <a:rPr lang="en-US" baseline="0" dirty="0" smtClean="0"/>
              <a:t> practical aspects of the</a:t>
            </a:r>
            <a:r>
              <a:rPr lang="en-US" dirty="0" smtClean="0"/>
              <a:t> study design</a:t>
            </a:r>
            <a:r>
              <a:rPr lang="en-US" baseline="0" dirty="0" smtClean="0"/>
              <a:t> </a:t>
            </a:r>
          </a:p>
          <a:p>
            <a:endParaRPr lang="en-US" baseline="0" dirty="0" smtClean="0"/>
          </a:p>
          <a:p>
            <a:r>
              <a:rPr lang="en-US" baseline="0" dirty="0" smtClean="0"/>
              <a:t>we decided to exclude camps that had a population of less than 500 people, because the sample was proportionally allocated, we would have spent many hours just to sample a few people</a:t>
            </a:r>
          </a:p>
          <a:p>
            <a:endParaRPr lang="en-US" baseline="0" dirty="0" smtClean="0"/>
          </a:p>
          <a:p>
            <a:r>
              <a:rPr lang="en-US" baseline="0" dirty="0" smtClean="0"/>
              <a:t>We didn’t go to call camps in </a:t>
            </a:r>
            <a:r>
              <a:rPr lang="en-US" baseline="0" dirty="0" err="1" smtClean="0"/>
              <a:t>Angbar</a:t>
            </a:r>
            <a:r>
              <a:rPr lang="en-US" baseline="0" dirty="0" smtClean="0"/>
              <a:t> and Baghdad-</a:t>
            </a:r>
            <a:r>
              <a:rPr lang="en-US" baseline="0" dirty="0" err="1" smtClean="0"/>
              <a:t>Karkh</a:t>
            </a:r>
            <a:r>
              <a:rPr lang="en-US" baseline="0" dirty="0" smtClean="0"/>
              <a:t> because of safety and logistical concerns</a:t>
            </a:r>
          </a:p>
          <a:p>
            <a:endParaRPr lang="en-US" baseline="0" dirty="0" smtClean="0"/>
          </a:p>
          <a:p>
            <a:r>
              <a:rPr lang="en-US" baseline="0" dirty="0" smtClean="0"/>
              <a:t>So our results aren’t necessarily representative of these places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17</a:t>
            </a:fld>
            <a:endParaRPr lang="en-US"/>
          </a:p>
        </p:txBody>
      </p:sp>
    </p:spTree>
    <p:extLst>
      <p:ext uri="{BB962C8B-B14F-4D97-AF65-F5344CB8AC3E}">
        <p14:creationId xmlns:p14="http://schemas.microsoft.com/office/powerpoint/2010/main" val="4054032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Survey data was then weighted before</a:t>
            </a:r>
            <a:r>
              <a:rPr lang="en-US" baseline="0" dirty="0" smtClean="0"/>
              <a:t> we used the complex survey procedures in SAS</a:t>
            </a:r>
          </a:p>
          <a:p>
            <a:endParaRPr lang="en-US" baseline="0" dirty="0" smtClean="0"/>
          </a:p>
          <a:p>
            <a:r>
              <a:rPr lang="en-US" baseline="0" dirty="0" smtClean="0"/>
              <a:t>Data were weighted to account for differences in probability of selection based on the sampling rate within a camp and on non-response</a:t>
            </a:r>
          </a:p>
          <a:p>
            <a:endParaRPr lang="en-US" baseline="0" dirty="0" smtClean="0"/>
          </a:p>
          <a:p>
            <a:r>
              <a:rPr lang="en-US" baseline="0" dirty="0" smtClean="0"/>
              <a:t>And we ensured that each camp’s weight summed to the population of the camp</a:t>
            </a:r>
            <a:endParaRPr lang="en-US" dirty="0" smtClean="0"/>
          </a:p>
          <a:p>
            <a:endParaRPr lang="en-US" dirty="0" smtClean="0"/>
          </a:p>
          <a:p>
            <a:endParaRPr lang="en-US" dirty="0" smtClean="0"/>
          </a:p>
          <a:p>
            <a:endParaRPr lang="en-US" dirty="0" smtClean="0"/>
          </a:p>
          <a:p>
            <a:endParaRPr lang="en-US" dirty="0" smtClean="0"/>
          </a:p>
          <a:p>
            <a:r>
              <a:rPr lang="en-US" dirty="0" smtClean="0"/>
              <a:t>Weights are calibrated</a:t>
            </a:r>
            <a:r>
              <a:rPr lang="en-US" baseline="0" dirty="0" smtClean="0"/>
              <a:t> so that sum of weights in each camp = population of camp</a:t>
            </a:r>
          </a:p>
          <a:p>
            <a:endParaRPr lang="en-US" baseline="0" dirty="0" smtClean="0"/>
          </a:p>
          <a:p>
            <a:r>
              <a:rPr lang="en-US" baseline="0" dirty="0" smtClean="0"/>
              <a:t>So then each person’s final weight corresponds to the number of people who </a:t>
            </a:r>
            <a:r>
              <a:rPr lang="en-US" baseline="0" smtClean="0"/>
              <a:t>they represent</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18</a:t>
            </a:fld>
            <a:endParaRPr lang="en-US"/>
          </a:p>
        </p:txBody>
      </p:sp>
    </p:spTree>
    <p:extLst>
      <p:ext uri="{BB962C8B-B14F-4D97-AF65-F5344CB8AC3E}">
        <p14:creationId xmlns:p14="http://schemas.microsoft.com/office/powerpoint/2010/main" val="124966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all of our data was collected using Survey</a:t>
            </a:r>
            <a:r>
              <a:rPr lang="en-US" baseline="0" dirty="0" smtClean="0"/>
              <a:t> 123, I’m sure some of you are familiar with this application from your own work. </a:t>
            </a:r>
          </a:p>
          <a:p>
            <a:endParaRPr lang="en-US" baseline="0" dirty="0" smtClean="0"/>
          </a:p>
          <a:p>
            <a:r>
              <a:rPr lang="en-US" baseline="0" dirty="0" smtClean="0"/>
              <a:t>Those in the field conducting the survey had experience with Survey 123 from polio vaccination campaigns so this wasn’t their first time using the tablets.</a:t>
            </a:r>
          </a:p>
          <a:p>
            <a:endParaRPr lang="en-US" baseline="0" dirty="0" smtClean="0"/>
          </a:p>
          <a:p>
            <a:r>
              <a:rPr lang="en-US" baseline="0" dirty="0" smtClean="0"/>
              <a:t>And what the application allowed us to do was to do real-time data entry and the location of each survey was tracked using GPS.</a:t>
            </a:r>
          </a:p>
          <a:p>
            <a:endParaRPr lang="en-US" baseline="0" dirty="0" smtClean="0"/>
          </a:p>
          <a:p>
            <a:r>
              <a:rPr lang="en-US" baseline="0" dirty="0" smtClean="0"/>
              <a:t>This was a pretty cool system because we were actually able to provide data quality checks as the survey was being conducted. </a:t>
            </a:r>
          </a:p>
          <a:p>
            <a:endParaRPr lang="en-US" baseline="0" dirty="0" smtClean="0"/>
          </a:p>
          <a:p>
            <a:r>
              <a:rPr lang="en-US" baseline="0" dirty="0" smtClean="0"/>
              <a:t>There were certain times when the incoming data didn’t seem accurate and in those cases we were able to provide immediate feedback to the survey teams. And hopefully we were able to get some of those issues corrected.</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19</a:t>
            </a:fld>
            <a:endParaRPr lang="en-US"/>
          </a:p>
        </p:txBody>
      </p:sp>
    </p:spTree>
    <p:extLst>
      <p:ext uri="{BB962C8B-B14F-4D97-AF65-F5344CB8AC3E}">
        <p14:creationId xmlns:p14="http://schemas.microsoft.com/office/powerpoint/2010/main" val="3527914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20</a:t>
            </a:fld>
            <a:endParaRPr lang="en-US"/>
          </a:p>
        </p:txBody>
      </p:sp>
    </p:spTree>
    <p:extLst>
      <p:ext uri="{BB962C8B-B14F-4D97-AF65-F5344CB8AC3E}">
        <p14:creationId xmlns:p14="http://schemas.microsoft.com/office/powerpoint/2010/main" val="257641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solidFill>
                  <a:schemeClr val="bg2"/>
                </a:solidFill>
              </a:rPr>
              <a:t>So after all of the data was collected we ended up with 1226 households and 5007 individuals who had participated in the survey</a:t>
            </a:r>
          </a:p>
          <a:p>
            <a:pPr defTabSz="881390">
              <a:defRPr/>
            </a:pPr>
            <a:endParaRPr lang="en-US" dirty="0">
              <a:solidFill>
                <a:schemeClr val="bg2"/>
              </a:solidFill>
            </a:endParaRPr>
          </a:p>
          <a:p>
            <a:pPr defTabSz="881390">
              <a:defRPr/>
            </a:pPr>
            <a:r>
              <a:rPr lang="en-US" dirty="0">
                <a:solidFill>
                  <a:schemeClr val="bg2"/>
                </a:solidFill>
              </a:rPr>
              <a:t>The overall response rate was very good, with 99% of households reporting. </a:t>
            </a:r>
          </a:p>
          <a:p>
            <a:pPr defTabSz="881390">
              <a:defRPr/>
            </a:pPr>
            <a:endParaRPr lang="en-US" dirty="0">
              <a:solidFill>
                <a:schemeClr val="bg2"/>
              </a:solidFill>
            </a:endParaRPr>
          </a:p>
          <a:p>
            <a:pPr defTabSz="881390">
              <a:defRPr/>
            </a:pPr>
            <a:r>
              <a:rPr lang="en-US" dirty="0">
                <a:solidFill>
                  <a:schemeClr val="bg2"/>
                </a:solidFill>
              </a:rPr>
              <a:t>There ended up being some more practical considerations also. In </a:t>
            </a:r>
            <a:r>
              <a:rPr lang="en-US" dirty="0" err="1">
                <a:solidFill>
                  <a:schemeClr val="bg2"/>
                </a:solidFill>
              </a:rPr>
              <a:t>Babil</a:t>
            </a:r>
            <a:r>
              <a:rPr lang="en-US" dirty="0">
                <a:solidFill>
                  <a:schemeClr val="bg2"/>
                </a:solidFill>
              </a:rPr>
              <a:t> governorate it turned out that there were </a:t>
            </a:r>
          </a:p>
          <a:p>
            <a:pPr defTabSz="881390">
              <a:defRPr/>
            </a:pPr>
            <a:r>
              <a:rPr lang="en-US" dirty="0">
                <a:solidFill>
                  <a:schemeClr val="bg2"/>
                </a:solidFill>
              </a:rPr>
              <a:t>fewer households than expected in 2 collective centers (CC 856 and CC 738) because of relocation of IDPs to another collective center (CC 1010). </a:t>
            </a:r>
          </a:p>
          <a:p>
            <a:pPr defTabSz="881390">
              <a:defRPr/>
            </a:pPr>
            <a:endParaRPr lang="en-US" dirty="0">
              <a:solidFill>
                <a:schemeClr val="bg2"/>
              </a:solidFill>
            </a:endParaRPr>
          </a:p>
          <a:p>
            <a:pPr defTabSz="881390">
              <a:defRPr/>
            </a:pPr>
            <a:r>
              <a:rPr lang="en-US" dirty="0">
                <a:solidFill>
                  <a:schemeClr val="bg2"/>
                </a:solidFill>
              </a:rPr>
              <a:t>We also didn’t get correct reported household data from Anbar governorate and so we had to excluded this governorate from the household level analysis.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21</a:t>
            </a:fld>
            <a:endParaRPr lang="en-US"/>
          </a:p>
        </p:txBody>
      </p:sp>
    </p:spTree>
    <p:extLst>
      <p:ext uri="{BB962C8B-B14F-4D97-AF65-F5344CB8AC3E}">
        <p14:creationId xmlns:p14="http://schemas.microsoft.com/office/powerpoint/2010/main" val="121560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of the individual and household level characteristics of the survey participants. Looking at gender you can see that we had an approximately equal distribution of men and women. You can also see the age breakdown, I think the median age of participants was 23 years old. </a:t>
            </a:r>
          </a:p>
          <a:p>
            <a:endParaRPr lang="en-US" baseline="0" dirty="0" smtClean="0"/>
          </a:p>
          <a:p>
            <a:r>
              <a:rPr lang="en-US" baseline="0" dirty="0" smtClean="0"/>
              <a:t>Looking at the household level characteristic there were about 4 people per household. We also looked at improved vs unimproved water sources and sanitation facilities. Definitions of improved vs unimproved water sources come from WHO/UNICEF guidelines and they are listed at the bottom of the page. In the survey participants were asked about their water source and then their response was classified as either an improved source or an unimproved source. </a:t>
            </a:r>
          </a:p>
          <a:p>
            <a:endParaRPr lang="en-US" baseline="0" dirty="0" smtClean="0"/>
          </a:p>
          <a:p>
            <a:r>
              <a:rPr lang="en-US" baseline="0" dirty="0" smtClean="0"/>
              <a:t>There were about 4 people per household.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22</a:t>
            </a:fld>
            <a:endParaRPr lang="en-US"/>
          </a:p>
        </p:txBody>
      </p:sp>
    </p:spTree>
    <p:extLst>
      <p:ext uri="{BB962C8B-B14F-4D97-AF65-F5344CB8AC3E}">
        <p14:creationId xmlns:p14="http://schemas.microsoft.com/office/powerpoint/2010/main" val="2353852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the overall estimated</a:t>
            </a:r>
            <a:r>
              <a:rPr lang="en-US" baseline="0" dirty="0" smtClean="0"/>
              <a:t> vaccination coverage </a:t>
            </a:r>
            <a:r>
              <a:rPr lang="en-US" baseline="0" dirty="0" err="1" smtClean="0"/>
              <a:t>coverage</a:t>
            </a:r>
            <a:r>
              <a:rPr lang="en-US" baseline="0" dirty="0" smtClean="0"/>
              <a:t>. The county wide 2 dose coverage is 87% and an additional 7% had 1 dose. So overall 94% of the people had some exposure to the vaccine.</a:t>
            </a:r>
          </a:p>
          <a:p>
            <a:endParaRPr lang="en-US" baseline="0" dirty="0" smtClean="0"/>
          </a:p>
          <a:p>
            <a:r>
              <a:rPr lang="en-US" baseline="0" dirty="0" smtClean="0"/>
              <a:t>We can also see these numbers broken down by sex, where we see that females had slightly higher coverage than men. </a:t>
            </a:r>
          </a:p>
          <a:p>
            <a:endParaRPr lang="en-US" baseline="0" dirty="0" smtClean="0"/>
          </a:p>
          <a:p>
            <a:r>
              <a:rPr lang="en-US" baseline="0" dirty="0" smtClean="0"/>
              <a:t>And by age where the 1-4 year old age group had the lowest estimated coverage.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23</a:t>
            </a:fld>
            <a:endParaRPr lang="en-US"/>
          </a:p>
        </p:txBody>
      </p:sp>
    </p:spTree>
    <p:extLst>
      <p:ext uri="{BB962C8B-B14F-4D97-AF65-F5344CB8AC3E}">
        <p14:creationId xmlns:p14="http://schemas.microsoft.com/office/powerpoint/2010/main" val="88924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2</a:t>
            </a:fld>
            <a:endParaRPr lang="en-US"/>
          </a:p>
        </p:txBody>
      </p:sp>
    </p:spTree>
    <p:extLst>
      <p:ext uri="{BB962C8B-B14F-4D97-AF65-F5344CB8AC3E}">
        <p14:creationId xmlns:p14="http://schemas.microsoft.com/office/powerpoint/2010/main" val="4126137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look at coverage by governorate, where we see that 2 dose coverage in the north is at 91%</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24</a:t>
            </a:fld>
            <a:endParaRPr lang="en-US"/>
          </a:p>
        </p:txBody>
      </p:sp>
    </p:spTree>
    <p:extLst>
      <p:ext uri="{BB962C8B-B14F-4D97-AF65-F5344CB8AC3E}">
        <p14:creationId xmlns:p14="http://schemas.microsoft.com/office/powerpoint/2010/main" val="357581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the south where 2</a:t>
            </a:r>
            <a:r>
              <a:rPr lang="en-US" baseline="0" dirty="0" smtClean="0"/>
              <a:t> dose coverage is lower at 80%</a:t>
            </a:r>
          </a:p>
          <a:p>
            <a:endParaRPr lang="en-US" baseline="0" dirty="0" smtClean="0"/>
          </a:p>
          <a:p>
            <a:r>
              <a:rPr lang="en-US" baseline="0" dirty="0" smtClean="0"/>
              <a:t>You can see that some of these governorates, like Anbar and </a:t>
            </a:r>
            <a:r>
              <a:rPr lang="en-US" baseline="0" dirty="0" err="1" smtClean="0"/>
              <a:t>Wasit</a:t>
            </a:r>
            <a:r>
              <a:rPr lang="en-US" baseline="0" dirty="0" smtClean="0"/>
              <a:t>, had really high coverage while others had very poor coverage.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25</a:t>
            </a:fld>
            <a:endParaRPr lang="en-US"/>
          </a:p>
        </p:txBody>
      </p:sp>
    </p:spTree>
    <p:extLst>
      <p:ext uri="{BB962C8B-B14F-4D97-AF65-F5344CB8AC3E}">
        <p14:creationId xmlns:p14="http://schemas.microsoft.com/office/powerpoint/2010/main" val="1298559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visual representation of the overage rates in each governorate. In this </a:t>
            </a:r>
            <a:r>
              <a:rPr lang="en-US" baseline="0" dirty="0" err="1" smtClean="0"/>
              <a:t>chloropleth</a:t>
            </a:r>
            <a:r>
              <a:rPr lang="en-US" baseline="0" dirty="0" smtClean="0"/>
              <a:t> map you can see that the northern governorates have very good coverage and the coverage in the south and central governorates is a little bit more variable.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26</a:t>
            </a:fld>
            <a:endParaRPr lang="en-US"/>
          </a:p>
        </p:txBody>
      </p:sp>
    </p:spTree>
    <p:extLst>
      <p:ext uri="{BB962C8B-B14F-4D97-AF65-F5344CB8AC3E}">
        <p14:creationId xmlns:p14="http://schemas.microsoft.com/office/powerpoint/2010/main" val="273210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27</a:t>
            </a:fld>
            <a:endParaRPr lang="en-US"/>
          </a:p>
        </p:txBody>
      </p:sp>
    </p:spTree>
    <p:extLst>
      <p:ext uri="{BB962C8B-B14F-4D97-AF65-F5344CB8AC3E}">
        <p14:creationId xmlns:p14="http://schemas.microsoft.com/office/powerpoint/2010/main" val="28798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the type of camp was a</a:t>
            </a:r>
            <a:r>
              <a:rPr lang="en-US" baseline="0" dirty="0" smtClean="0"/>
              <a:t> huge predictor of vaccination status. In collective centers the coverage was very poor in comparison to in refugee camps and IDP camps where the coverage was generally pretty good</a:t>
            </a:r>
          </a:p>
          <a:p>
            <a:endParaRPr lang="en-US" baseline="0" dirty="0" smtClean="0"/>
          </a:p>
          <a:p>
            <a:r>
              <a:rPr lang="en-US" baseline="0" dirty="0" smtClean="0"/>
              <a:t>Collective centers are informal settlements and are less organized than the camps so this isn’t really surprising, but still an important result and there should be an emphasis on improving coverage in these facilities in the future.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28</a:t>
            </a:fld>
            <a:endParaRPr lang="en-US"/>
          </a:p>
        </p:txBody>
      </p:sp>
    </p:spTree>
    <p:extLst>
      <p:ext uri="{BB962C8B-B14F-4D97-AF65-F5344CB8AC3E}">
        <p14:creationId xmlns:p14="http://schemas.microsoft.com/office/powerpoint/2010/main" val="1973379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see vaccination coverage by location. Far</a:t>
            </a:r>
            <a:r>
              <a:rPr lang="en-US" baseline="0" dirty="0" smtClean="0"/>
              <a:t> and away most people were vaccinated in their homes and a few were also vaccinated in health centers and schools</a:t>
            </a:r>
          </a:p>
          <a:p>
            <a:endParaRPr lang="en-US" baseline="0" dirty="0" smtClean="0"/>
          </a:p>
          <a:p>
            <a:r>
              <a:rPr lang="en-US" baseline="0" dirty="0" smtClean="0"/>
              <a:t>It’s worth noting that the original strategy of the campaign was to provide the vaccine at fixed post sites around the camps. Somewhere along the way this was changed because the Iraqi MOH preferred home to home visits, since that is what they were comfortable with and had conducted before in previous polio campaigns. </a:t>
            </a: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29</a:t>
            </a:fld>
            <a:endParaRPr lang="en-US"/>
          </a:p>
        </p:txBody>
      </p:sp>
    </p:spTree>
    <p:extLst>
      <p:ext uri="{BB962C8B-B14F-4D97-AF65-F5344CB8AC3E}">
        <p14:creationId xmlns:p14="http://schemas.microsoft.com/office/powerpoint/2010/main" val="76309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the primary reasons that were cited</a:t>
            </a:r>
            <a:r>
              <a:rPr lang="en-US" baseline="0" dirty="0" smtClean="0"/>
              <a:t> by people who were not vaccinated. </a:t>
            </a:r>
          </a:p>
          <a:p>
            <a:endParaRPr lang="en-US" baseline="0" dirty="0" smtClean="0"/>
          </a:p>
          <a:p>
            <a:r>
              <a:rPr lang="en-US" baseline="0" dirty="0" smtClean="0"/>
              <a:t>The most common was that they said they were not there at the time of the campaign. A good number also said that the teams didn’t visit their homes. And there were also some that said the vaccines were not available.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30</a:t>
            </a:fld>
            <a:endParaRPr lang="en-US"/>
          </a:p>
        </p:txBody>
      </p:sp>
    </p:spTree>
    <p:extLst>
      <p:ext uri="{BB962C8B-B14F-4D97-AF65-F5344CB8AC3E}">
        <p14:creationId xmlns:p14="http://schemas.microsoft.com/office/powerpoint/2010/main" val="798976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you see the reasons cited for missing</a:t>
            </a:r>
            <a:r>
              <a:rPr lang="en-US" baseline="0" dirty="0" smtClean="0"/>
              <a:t> the second dose of the vaccine.</a:t>
            </a:r>
          </a:p>
          <a:p>
            <a:endParaRPr lang="en-US" baseline="0" dirty="0" smtClean="0"/>
          </a:p>
          <a:p>
            <a:r>
              <a:rPr lang="en-US" baseline="0" dirty="0" smtClean="0"/>
              <a:t>And here you can see a very similar table, the only difference is that this time were are looking at reasons for missing the 2</a:t>
            </a:r>
            <a:r>
              <a:rPr lang="en-US" baseline="30000" dirty="0" smtClean="0"/>
              <a:t>nd</a:t>
            </a:r>
            <a:r>
              <a:rPr lang="en-US" baseline="0" dirty="0" smtClean="0"/>
              <a:t> dose. So the top 2 responses were the same, again people said they weren’t there during the campaign or the teams didn’t visit. Another reason that was cited here was sickness.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31</a:t>
            </a:fld>
            <a:endParaRPr lang="en-US"/>
          </a:p>
        </p:txBody>
      </p:sp>
    </p:spTree>
    <p:extLst>
      <p:ext uri="{BB962C8B-B14F-4D97-AF65-F5344CB8AC3E}">
        <p14:creationId xmlns:p14="http://schemas.microsoft.com/office/powerpoint/2010/main" val="3097204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we can see side effects after</a:t>
            </a:r>
            <a:r>
              <a:rPr lang="en-US" baseline="0" dirty="0" smtClean="0"/>
              <a:t> receiving the vaccine. In general side effects were not very common. </a:t>
            </a:r>
          </a:p>
          <a:p>
            <a:endParaRPr lang="en-US" baseline="0" dirty="0" smtClean="0"/>
          </a:p>
          <a:p>
            <a:r>
              <a:rPr lang="en-US" baseline="0" dirty="0" smtClean="0"/>
              <a:t>The most common response was abdominal pain and people also cited fever and vomiting, among other things. Its probably also worth noting that a good number of people reported a bad taste of the vaccine which is not reported here. That’s not a side effect per se but shows that some people had a poor response to the vaccine.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32</a:t>
            </a:fld>
            <a:endParaRPr lang="en-US"/>
          </a:p>
        </p:txBody>
      </p:sp>
    </p:spTree>
    <p:extLst>
      <p:ext uri="{BB962C8B-B14F-4D97-AF65-F5344CB8AC3E}">
        <p14:creationId xmlns:p14="http://schemas.microsoft.com/office/powerpoint/2010/main" val="110791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table showing how people heard about the vaccination campaign. People heard from a variety of sources including television, neighbors, friends, and the radio. </a:t>
            </a:r>
          </a:p>
          <a:p>
            <a:endParaRPr lang="en-US" baseline="0" dirty="0" smtClean="0"/>
          </a:p>
          <a:p>
            <a:r>
              <a:rPr lang="en-US" baseline="0" dirty="0" smtClean="0"/>
              <a:t>This is something to improve upon. Social mobilization for the campaign was low.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33</a:t>
            </a:fld>
            <a:endParaRPr lang="en-US"/>
          </a:p>
        </p:txBody>
      </p:sp>
    </p:spTree>
    <p:extLst>
      <p:ext uri="{BB962C8B-B14F-4D97-AF65-F5344CB8AC3E}">
        <p14:creationId xmlns:p14="http://schemas.microsoft.com/office/powerpoint/2010/main" val="380326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Approximately 1.4 billion people are at risk for cholera globally with children under five years of age at disproportionately greater risk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risk of cholera epidemics among displaced populations during a humanitarian crisis can be elevated, especially in light of massive population movement and overcrowding.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Limited access to clean water, adequate sanitation, and shelter are also risk factors associated with increased risk of cholera epidemics.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a:p>
        </p:txBody>
      </p:sp>
    </p:spTree>
    <p:extLst>
      <p:ext uri="{BB962C8B-B14F-4D97-AF65-F5344CB8AC3E}">
        <p14:creationId xmlns:p14="http://schemas.microsoft.com/office/powerpoint/2010/main" val="2915324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we have a table showing information received by households during the campaign. This is additional health messaging that was given while the surveyors were visiting the houses. You can see that only 55% of people said they had received this messaging. So this is definitely something that can be improved on in the future. </a:t>
            </a:r>
          </a:p>
          <a:p>
            <a:endParaRPr lang="en-US" baseline="0" dirty="0" smtClean="0"/>
          </a:p>
          <a:p>
            <a:r>
              <a:rPr lang="en-US" baseline="0" dirty="0" smtClean="0"/>
              <a:t>Most commonly people were told to wash their hands. Some were also told to cook their food thoroughly, to wash their fruits and vegetables and to boil water. And so again this is something that ideally would be approved upon in the future.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34</a:t>
            </a:fld>
            <a:endParaRPr lang="en-US"/>
          </a:p>
        </p:txBody>
      </p:sp>
    </p:spTree>
    <p:extLst>
      <p:ext uri="{BB962C8B-B14F-4D97-AF65-F5344CB8AC3E}">
        <p14:creationId xmlns:p14="http://schemas.microsoft.com/office/powerpoint/2010/main" val="2314019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35</a:t>
            </a:fld>
            <a:endParaRPr lang="en-US"/>
          </a:p>
        </p:txBody>
      </p:sp>
    </p:spTree>
    <p:extLst>
      <p:ext uri="{BB962C8B-B14F-4D97-AF65-F5344CB8AC3E}">
        <p14:creationId xmlns:p14="http://schemas.microsoft.com/office/powerpoint/2010/main" val="3396544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Coverage surveys permit the evaluation of vaccination services and assessment of vaccination strategies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 of electronic tablets for monitoring and data submission enabled remote review of data quality and immediate feedback for corrective 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36</a:t>
            </a:fld>
            <a:endParaRPr lang="en-US"/>
          </a:p>
        </p:txBody>
      </p:sp>
    </p:spTree>
    <p:extLst>
      <p:ext uri="{BB962C8B-B14F-4D97-AF65-F5344CB8AC3E}">
        <p14:creationId xmlns:p14="http://schemas.microsoft.com/office/powerpoint/2010/main" val="2598744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Door-to-door strategy</a:t>
            </a:r>
            <a:r>
              <a:rPr lang="en-US" sz="1200" kern="1200" baseline="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explains the finding that the vast majority of respondents (90%) were vaccinated at their residential structure compared to the 6% at health facilities. A small proportion of respondents (3%) received vaccination at school (primarily among those aged 5-14 years).  </a:t>
            </a:r>
          </a:p>
          <a:p>
            <a:r>
              <a:rPr lang="en-US" dirty="0" smtClean="0"/>
              <a:t>The most common reasons for not receiving OCV</a:t>
            </a:r>
            <a:r>
              <a:rPr lang="en-US" baseline="0" dirty="0" smtClean="0"/>
              <a:t> were 1) b</a:t>
            </a:r>
            <a:r>
              <a:rPr lang="en-US" dirty="0" smtClean="0"/>
              <a:t>eing absent during the campaign</a:t>
            </a:r>
            <a:r>
              <a:rPr lang="en-US" baseline="0" dirty="0" smtClean="0"/>
              <a:t> and 2)</a:t>
            </a:r>
            <a:r>
              <a:rPr lang="en-US" dirty="0" smtClean="0"/>
              <a:t>Teams not visiting their homes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addition, 2% of adult males aged 15 years and older were vaccinated at the market where they were likely working during the day. Strategies to provide vaccination at entrance to camps and extended hours of vaccination into the evening helped capture adult males who worked outside the camps in nearby markets during the day. </a:t>
            </a:r>
          </a:p>
          <a:p>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addition, its success in campaign implementation was in part due to the use of polio eradication assets and activities to support public health emergencies.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Experience of optimizing polio eradication assets, infra-structure, and experience, in this survey has been unique and proves principle of the legacy of polio eradication efforts in action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37</a:t>
            </a:fld>
            <a:endParaRPr lang="en-US"/>
          </a:p>
        </p:txBody>
      </p:sp>
    </p:spTree>
    <p:extLst>
      <p:ext uri="{BB962C8B-B14F-4D97-AF65-F5344CB8AC3E}">
        <p14:creationId xmlns:p14="http://schemas.microsoft.com/office/powerpoint/2010/main" val="1114622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most common source of information of the OCV campaign was television, neighbors/friends, and the radio.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Less than 10% reported receiving campaign information from Ministry of Health staff and community mobilizers.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Advanced communication to health clinics and NGOs for social mobilization can result in greater use of community mobilizers and health workers to increase vaccine update in future campaigns.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About half of all survey participants reported receiving educational information on cholera other than OCV (i.e. WASH interventions) during the campaign.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Improved planning of social mobilization can also integrate WASH interventions into campaign communication strategies, both of which are important for the prevention and control of cholera.</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38</a:t>
            </a:fld>
            <a:endParaRPr lang="en-US"/>
          </a:p>
        </p:txBody>
      </p:sp>
    </p:spTree>
    <p:extLst>
      <p:ext uri="{BB962C8B-B14F-4D97-AF65-F5344CB8AC3E}">
        <p14:creationId xmlns:p14="http://schemas.microsoft.com/office/powerpoint/2010/main" val="3264074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Limitations in this survey included variation in the training of enumerators by supervisors.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Enumerators were not able to travel to Erbil for training by CDC and WHO staff and therefore relied on training by supervisors which may have varied by governorate.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were also limitations in access and monitoring on the ground due to insecurity.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survey results should only represent the selected camps and collective centers surveyed.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were not being able to visit smaller camps in Southern and Central governorates due to areas of heaviest conflict and therefore the assessment is not be representative of these areas.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39</a:t>
            </a:fld>
            <a:endParaRPr lang="en-US"/>
          </a:p>
        </p:txBody>
      </p:sp>
    </p:spTree>
    <p:extLst>
      <p:ext uri="{BB962C8B-B14F-4D97-AF65-F5344CB8AC3E}">
        <p14:creationId xmlns:p14="http://schemas.microsoft.com/office/powerpoint/2010/main" val="2629080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Due to the overall limited number of vaccines in the Global OCV Stockpile, refugees and selected IDP camps were prioritized to receive the vaccine during this humanitarian crisis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Many non-camp IDPs were not targeted in this campaign due to limited supply of vaccine available at the global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Efforts to increase the number of stockpile vaccines available for emergency response and humanitarian emergencies are ongoing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WHO recently approved a third manufacturer of OCV to double global supply to 6 million doses for 2016</a:t>
            </a:r>
            <a:r>
              <a:rPr lang="en-US" baseline="0" dirty="0" smtClean="0"/>
              <a:t> </a:t>
            </a:r>
            <a:r>
              <a:rPr lang="en-US" dirty="0" smtClean="0"/>
              <a:t>helping to address global shortages and expand access in more countries in need</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40</a:t>
            </a:fld>
            <a:endParaRPr lang="en-US"/>
          </a:p>
        </p:txBody>
      </p:sp>
    </p:spTree>
    <p:extLst>
      <p:ext uri="{BB962C8B-B14F-4D97-AF65-F5344CB8AC3E}">
        <p14:creationId xmlns:p14="http://schemas.microsoft.com/office/powerpoint/2010/main" val="2940477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Vaccination is one of the most basic and critical health interventions for protecting vulnerable populations during emergencies. This was the first mass OCV campaign conducted in Iraq. Results from the survey indicated a high proportion of the target population being vaccinated against cholera with OCV and provided MOH key lessons learned to guide future OCV campaigns.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Iraq experience has also shown that OCV campaigns can be part of a comprehensive response to cholera outbreaks among high-risk populations in conflict settings in addition to provision of safe water, adequate sanitation, and hygiene practices.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use of OCV in humanitarian emergencies can complement the foundational public health interventions of all cholera control programs that includes, appropriate case management, enhanced environmental control, improved hygiene and sanitation, and social mobilization.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use of electronic tablets in this coverage survey enabled remote data quality checks and daily feedback to team supervisors for immediate corrective actions in areas with poor accessibility and security concerns. </a:t>
            </a:r>
          </a:p>
        </p:txBody>
      </p:sp>
      <p:sp>
        <p:nvSpPr>
          <p:cNvPr id="4" name="Slide Number Placeholder 3"/>
          <p:cNvSpPr>
            <a:spLocks noGrp="1"/>
          </p:cNvSpPr>
          <p:nvPr>
            <p:ph type="sldNum" sz="quarter" idx="10"/>
          </p:nvPr>
        </p:nvSpPr>
        <p:spPr/>
        <p:txBody>
          <a:bodyPr/>
          <a:lstStyle/>
          <a:p>
            <a:fld id="{7E82054C-5FFB-4925-88B8-34BFE44764D6}" type="slidenum">
              <a:rPr lang="en-US" smtClean="0"/>
              <a:pPr/>
              <a:t>41</a:t>
            </a:fld>
            <a:endParaRPr lang="en-US"/>
          </a:p>
        </p:txBody>
      </p:sp>
    </p:spTree>
    <p:extLst>
      <p:ext uri="{BB962C8B-B14F-4D97-AF65-F5344CB8AC3E}">
        <p14:creationId xmlns:p14="http://schemas.microsoft.com/office/powerpoint/2010/main" val="1095886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42</a:t>
            </a:fld>
            <a:endParaRPr lang="en-US"/>
          </a:p>
        </p:txBody>
      </p:sp>
    </p:spTree>
    <p:extLst>
      <p:ext uri="{BB962C8B-B14F-4D97-AF65-F5344CB8AC3E}">
        <p14:creationId xmlns:p14="http://schemas.microsoft.com/office/powerpoint/2010/main" val="3160204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43</a:t>
            </a:fld>
            <a:endParaRPr lang="en-US"/>
          </a:p>
        </p:txBody>
      </p:sp>
    </p:spTree>
    <p:extLst>
      <p:ext uri="{BB962C8B-B14F-4D97-AF65-F5344CB8AC3E}">
        <p14:creationId xmlns:p14="http://schemas.microsoft.com/office/powerpoint/2010/main" val="217637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risk of communicable disease epidemics is heightened due to the large number of displaced populations, which often reside in camps or informal settlements or so called collectives centers where there may be inadequate shelter and limited access to safe drinking water, safe food, sanitation facilities, and basic healthcare services. Such risk factors coupled with austerity measures and its impact on health services have contributed to endemic transmission of cholera in Iraq.</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a:t>
            </a:fld>
            <a:endParaRPr lang="en-US"/>
          </a:p>
        </p:txBody>
      </p:sp>
    </p:spTree>
    <p:extLst>
      <p:ext uri="{BB962C8B-B14F-4D97-AF65-F5344CB8AC3E}">
        <p14:creationId xmlns:p14="http://schemas.microsoft.com/office/powerpoint/2010/main" val="1291379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Among those who reported receiving two OCV doses, only 47% had both doses recorded on their vaccination cards while 27% had only one dose recorded and 13% had no documentation available.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finding suggests a need for reminding vaccine recipients to bring back vaccination cards for the second round and also improvement in training of vaccination card recording for survey teams.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47</a:t>
            </a:fld>
            <a:endParaRPr lang="en-US"/>
          </a:p>
        </p:txBody>
      </p:sp>
    </p:spTree>
    <p:extLst>
      <p:ext uri="{BB962C8B-B14F-4D97-AF65-F5344CB8AC3E}">
        <p14:creationId xmlns:p14="http://schemas.microsoft.com/office/powerpoint/2010/main" val="1862755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48</a:t>
            </a:fld>
            <a:endParaRPr lang="en-US"/>
          </a:p>
        </p:txBody>
      </p:sp>
    </p:spTree>
    <p:extLst>
      <p:ext uri="{BB962C8B-B14F-4D97-AF65-F5344CB8AC3E}">
        <p14:creationId xmlns:p14="http://schemas.microsoft.com/office/powerpoint/2010/main" val="3629101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49</a:t>
            </a:fld>
            <a:endParaRPr lang="en-US"/>
          </a:p>
        </p:txBody>
      </p:sp>
    </p:spTree>
    <p:extLst>
      <p:ext uri="{BB962C8B-B14F-4D97-AF65-F5344CB8AC3E}">
        <p14:creationId xmlns:p14="http://schemas.microsoft.com/office/powerpoint/2010/main" val="300438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50</a:t>
            </a:fld>
            <a:endParaRPr lang="en-US"/>
          </a:p>
        </p:txBody>
      </p:sp>
    </p:spTree>
    <p:extLst>
      <p:ext uri="{BB962C8B-B14F-4D97-AF65-F5344CB8AC3E}">
        <p14:creationId xmlns:p14="http://schemas.microsoft.com/office/powerpoint/2010/main" val="2984097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51</a:t>
            </a:fld>
            <a:endParaRPr lang="en-US"/>
          </a:p>
        </p:txBody>
      </p:sp>
    </p:spTree>
    <p:extLst>
      <p:ext uri="{BB962C8B-B14F-4D97-AF65-F5344CB8AC3E}">
        <p14:creationId xmlns:p14="http://schemas.microsoft.com/office/powerpoint/2010/main" val="385685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52</a:t>
            </a:fld>
            <a:endParaRPr lang="en-US"/>
          </a:p>
        </p:txBody>
      </p:sp>
    </p:spTree>
    <p:extLst>
      <p:ext uri="{BB962C8B-B14F-4D97-AF65-F5344CB8AC3E}">
        <p14:creationId xmlns:p14="http://schemas.microsoft.com/office/powerpoint/2010/main" val="1750089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53</a:t>
            </a:fld>
            <a:endParaRPr lang="en-US"/>
          </a:p>
        </p:txBody>
      </p:sp>
    </p:spTree>
    <p:extLst>
      <p:ext uri="{BB962C8B-B14F-4D97-AF65-F5344CB8AC3E}">
        <p14:creationId xmlns:p14="http://schemas.microsoft.com/office/powerpoint/2010/main" val="2122820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54</a:t>
            </a:fld>
            <a:endParaRPr lang="en-US"/>
          </a:p>
        </p:txBody>
      </p:sp>
    </p:spTree>
    <p:extLst>
      <p:ext uri="{BB962C8B-B14F-4D97-AF65-F5344CB8AC3E}">
        <p14:creationId xmlns:p14="http://schemas.microsoft.com/office/powerpoint/2010/main" val="1987867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starting the study we conducted some sample</a:t>
            </a:r>
            <a:r>
              <a:rPr lang="en-US" baseline="0" dirty="0" smtClean="0"/>
              <a:t> size calculations</a:t>
            </a:r>
            <a:endParaRPr lang="en-US" dirty="0" smtClean="0"/>
          </a:p>
          <a:p>
            <a:endParaRPr lang="en-US" dirty="0" smtClean="0"/>
          </a:p>
          <a:p>
            <a:r>
              <a:rPr lang="en-US" baseline="0" dirty="0" smtClean="0"/>
              <a:t>And we came up with the assumptions</a:t>
            </a:r>
          </a:p>
          <a:p>
            <a:endParaRPr lang="en-US" baseline="0" dirty="0" smtClean="0"/>
          </a:p>
          <a:p>
            <a:r>
              <a:rPr lang="en-US" baseline="0" dirty="0" smtClean="0"/>
              <a:t>And so some of the goals we had in mind when calculating the necessary sample size were that we wanted to be able to have precise estimates for each individual governorate and we also wanted to have a good estimate for the 1-4 age group in each region.</a:t>
            </a:r>
          </a:p>
          <a:p>
            <a:endParaRPr lang="en-US" baseline="0" dirty="0" smtClean="0"/>
          </a:p>
          <a:p>
            <a:r>
              <a:rPr lang="en-US" baseline="0" dirty="0" smtClean="0"/>
              <a:t>And so based on these goals we decided that we should sample 120 household in each governorate which would give us a precision of 4.7% for each individual governorate and would also give us that 8% precision we wanted for the 1-4 year age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56</a:t>
            </a:fld>
            <a:endParaRPr lang="en-US"/>
          </a:p>
        </p:txBody>
      </p:sp>
    </p:spTree>
    <p:extLst>
      <p:ext uri="{BB962C8B-B14F-4D97-AF65-F5344CB8AC3E}">
        <p14:creationId xmlns:p14="http://schemas.microsoft.com/office/powerpoint/2010/main" val="827396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before</a:t>
            </a:r>
            <a:r>
              <a:rPr lang="en-US" baseline="0" dirty="0" smtClean="0"/>
              <a:t> we jump into the methods sections, I wanted to familiarize you with how the study area was organized</a:t>
            </a:r>
          </a:p>
          <a:p>
            <a:endParaRPr lang="en-US" baseline="0" dirty="0" smtClean="0"/>
          </a:p>
          <a:p>
            <a:r>
              <a:rPr lang="en-US" baseline="0" dirty="0" smtClean="0"/>
              <a:t>So the overall study area was the country of Iraq</a:t>
            </a:r>
          </a:p>
          <a:p>
            <a:endParaRPr lang="en-US" baseline="0" dirty="0" smtClean="0"/>
          </a:p>
          <a:p>
            <a:r>
              <a:rPr lang="en-US" baseline="0" dirty="0" smtClean="0"/>
              <a:t>Next we classified the country based on two regions, one composed of northern governorates, and another composed of southern and central governorates</a:t>
            </a:r>
          </a:p>
          <a:p>
            <a:endParaRPr lang="en-US" baseline="0" dirty="0" smtClean="0"/>
          </a:p>
          <a:p>
            <a:r>
              <a:rPr lang="en-US" baseline="0" dirty="0" smtClean="0"/>
              <a:t>Within each region there are then governorates, so 3 governorates in the north and 10 governorates in the south.</a:t>
            </a:r>
          </a:p>
          <a:p>
            <a:endParaRPr lang="en-US" baseline="0" dirty="0" smtClean="0"/>
          </a:p>
          <a:p>
            <a:r>
              <a:rPr lang="en-US" baseline="0" dirty="0" smtClean="0"/>
              <a:t>Then within governorates we have a camps which is our smallest sampling area</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57</a:t>
            </a:fld>
            <a:endParaRPr lang="en-US"/>
          </a:p>
        </p:txBody>
      </p:sp>
    </p:spTree>
    <p:extLst>
      <p:ext uri="{BB962C8B-B14F-4D97-AF65-F5344CB8AC3E}">
        <p14:creationId xmlns:p14="http://schemas.microsoft.com/office/powerpoint/2010/main" val="70939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early Sept of 2015</a:t>
            </a:r>
            <a:r>
              <a:rPr lang="en-US" sz="1200" kern="1200" dirty="0" smtClean="0">
                <a:solidFill>
                  <a:schemeClr val="tx1"/>
                </a:solidFill>
                <a:effectLst/>
                <a:latin typeface="+mn-lt"/>
                <a:ea typeface="+mn-ea"/>
                <a:cs typeface="+mn-cs"/>
              </a:rPr>
              <a:t>, an initial case of cholera was confirmed in Iraq from the Southern governorate of </a:t>
            </a:r>
            <a:r>
              <a:rPr lang="en-US" sz="1200" kern="1200" dirty="0" err="1" smtClean="0">
                <a:solidFill>
                  <a:schemeClr val="tx1"/>
                </a:solidFill>
                <a:effectLst/>
                <a:latin typeface="+mn-lt"/>
                <a:ea typeface="+mn-ea"/>
                <a:cs typeface="+mn-cs"/>
              </a:rPr>
              <a:t>Diwaniya</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outbreak continued to rapidly spread throughout the country and by October 2015 there were over 2000 laboratory-confirmed cases of </a:t>
            </a:r>
            <a:r>
              <a:rPr lang="en-US" sz="1200" i="1" kern="1200" dirty="0" smtClean="0">
                <a:solidFill>
                  <a:schemeClr val="tx1"/>
                </a:solidFill>
                <a:effectLst/>
                <a:latin typeface="+mn-lt"/>
                <a:ea typeface="+mn-ea"/>
                <a:cs typeface="+mn-cs"/>
              </a:rPr>
              <a:t>Vibrio </a:t>
            </a:r>
            <a:r>
              <a:rPr lang="en-US" sz="1200" i="1" kern="1200" dirty="0" err="1" smtClean="0">
                <a:solidFill>
                  <a:schemeClr val="tx1"/>
                </a:solidFill>
                <a:effectLst/>
                <a:latin typeface="+mn-lt"/>
                <a:ea typeface="+mn-ea"/>
                <a:cs typeface="+mn-cs"/>
              </a:rPr>
              <a:t>cholerae</a:t>
            </a:r>
            <a:r>
              <a:rPr lang="en-US" sz="1200" kern="1200" dirty="0" smtClean="0">
                <a:solidFill>
                  <a:schemeClr val="tx1"/>
                </a:solidFill>
                <a:effectLst/>
                <a:latin typeface="+mn-lt"/>
                <a:ea typeface="+mn-ea"/>
                <a:cs typeface="+mn-cs"/>
              </a:rPr>
              <a:t> 01 </a:t>
            </a:r>
            <a:r>
              <a:rPr lang="en-US" sz="1200" kern="1200" dirty="0" err="1" smtClean="0">
                <a:solidFill>
                  <a:schemeClr val="tx1"/>
                </a:solidFill>
                <a:effectLst/>
                <a:latin typeface="+mn-lt"/>
                <a:ea typeface="+mn-ea"/>
                <a:cs typeface="+mn-cs"/>
              </a:rPr>
              <a:t>Inaba</a:t>
            </a:r>
            <a:r>
              <a:rPr lang="en-US" sz="1200" kern="1200" dirty="0" smtClean="0">
                <a:solidFill>
                  <a:schemeClr val="tx1"/>
                </a:solidFill>
                <a:effectLst/>
                <a:latin typeface="+mn-lt"/>
                <a:ea typeface="+mn-ea"/>
                <a:cs typeface="+mn-cs"/>
              </a:rPr>
              <a:t> reported in 15 of the 18 governorates, with the majority of cases reported in Babylon and Baghdad in the South and Central governorates.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a:t>
            </a:fld>
            <a:endParaRPr lang="en-US"/>
          </a:p>
        </p:txBody>
      </p:sp>
    </p:spTree>
    <p:extLst>
      <p:ext uri="{BB962C8B-B14F-4D97-AF65-F5344CB8AC3E}">
        <p14:creationId xmlns:p14="http://schemas.microsoft.com/office/powerpoint/2010/main" val="1550342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household level</a:t>
            </a:r>
            <a:r>
              <a:rPr lang="en-US" baseline="0" dirty="0" smtClean="0"/>
              <a:t> questions we looked at WASH indicators. In any cholera intervention of course it is very important to address the WASH component as well. So collected data on water sources and sanitation related conditions within the camp..</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58</a:t>
            </a:fld>
            <a:endParaRPr lang="en-US"/>
          </a:p>
        </p:txBody>
      </p:sp>
    </p:spTree>
    <p:extLst>
      <p:ext uri="{BB962C8B-B14F-4D97-AF65-F5344CB8AC3E}">
        <p14:creationId xmlns:p14="http://schemas.microsoft.com/office/powerpoint/2010/main" val="728369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2011, because of worldwide increases in cholera incidence, the World Health Assembly adopted Resolution 64.15, which calls for implementation of an integrated and comprehensive approach to cholera control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includes rapid provision of safe water, adequate case management at health facilities, and strengthened case detection through early warning surveillance and laboratory confirmation.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addition, preventive measures including use of OCV is included in this comprehensive approach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60</a:t>
            </a:fld>
            <a:endParaRPr lang="en-US"/>
          </a:p>
        </p:txBody>
      </p:sp>
    </p:spTree>
    <p:extLst>
      <p:ext uri="{BB962C8B-B14F-4D97-AF65-F5344CB8AC3E}">
        <p14:creationId xmlns:p14="http://schemas.microsoft.com/office/powerpoint/2010/main" val="1277560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carry out our sampling in each individual camp, the first thing we did was create a predetermined sampling interval, which was calculated by dividing the number of household in a camp by the number of households we planned on sampling according to our study design.</a:t>
            </a:r>
          </a:p>
          <a:p>
            <a:endParaRPr lang="en-US" baseline="0" dirty="0" smtClean="0"/>
          </a:p>
          <a:p>
            <a:r>
              <a:rPr lang="en-US" baseline="0" dirty="0" smtClean="0"/>
              <a:t>Once we had calculated our sampling interval, the next thing we did was chose a random start. That starting place was selected by randomly choosing a household between the 1</a:t>
            </a:r>
            <a:r>
              <a:rPr lang="en-US" baseline="30000" dirty="0" smtClean="0"/>
              <a:t>st</a:t>
            </a:r>
            <a:r>
              <a:rPr lang="en-US" baseline="0" dirty="0" smtClean="0"/>
              <a:t> household and the nth household starting from the corner of a camp. So for example if our sampling interval was 3, we randomly chose one of the first 3 listed households.</a:t>
            </a:r>
          </a:p>
          <a:p>
            <a:endParaRPr lang="en-US" baseline="0" dirty="0" smtClean="0"/>
          </a:p>
          <a:p>
            <a:r>
              <a:rPr lang="en-US" baseline="0" dirty="0" smtClean="0"/>
              <a:t>Next, we systematically worked through the camp and selected every nth household based on the sampling interval. So again in this example we sampled every third household. </a:t>
            </a:r>
          </a:p>
          <a:p>
            <a:endParaRPr lang="en-US" baseline="0" dirty="0" smtClean="0"/>
          </a:p>
          <a:p>
            <a:r>
              <a:rPr lang="en-US" baseline="0" dirty="0" smtClean="0"/>
              <a:t>In some cases, the we may have underestimated the number of household in a camp. I that case, we would have reached our desired sample size before reaching the end of the camp. And so when that happened we continued with our pre-determined sampling interval to reduce potential bias.</a:t>
            </a:r>
          </a:p>
        </p:txBody>
      </p:sp>
      <p:sp>
        <p:nvSpPr>
          <p:cNvPr id="4" name="Slide Number Placeholder 3"/>
          <p:cNvSpPr>
            <a:spLocks noGrp="1"/>
          </p:cNvSpPr>
          <p:nvPr>
            <p:ph type="sldNum" sz="quarter" idx="10"/>
          </p:nvPr>
        </p:nvSpPr>
        <p:spPr/>
        <p:txBody>
          <a:bodyPr/>
          <a:lstStyle/>
          <a:p>
            <a:fld id="{7E82054C-5FFB-4925-88B8-34BFE44764D6}" type="slidenum">
              <a:rPr lang="en-US" smtClean="0"/>
              <a:pPr/>
              <a:t>61</a:t>
            </a:fld>
            <a:endParaRPr lang="en-US"/>
          </a:p>
        </p:txBody>
      </p:sp>
    </p:spTree>
    <p:extLst>
      <p:ext uri="{BB962C8B-B14F-4D97-AF65-F5344CB8AC3E}">
        <p14:creationId xmlns:p14="http://schemas.microsoft.com/office/powerpoint/2010/main" val="807272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solidFill>
                  <a:schemeClr val="bg2"/>
                </a:solidFill>
              </a:rPr>
              <a:t>Here is a table showing the response rate by governorate. You can see that overall the response rate was really good. </a:t>
            </a:r>
          </a:p>
          <a:p>
            <a:pPr defTabSz="881390">
              <a:defRPr/>
            </a:pPr>
            <a:endParaRPr lang="en-US" dirty="0">
              <a:solidFill>
                <a:schemeClr val="bg2"/>
              </a:solidFill>
            </a:endParaRPr>
          </a:p>
          <a:p>
            <a:pPr defTabSz="881390">
              <a:defRPr/>
            </a:pPr>
            <a:r>
              <a:rPr lang="en-US" dirty="0">
                <a:solidFill>
                  <a:schemeClr val="bg2"/>
                </a:solidFill>
              </a:rPr>
              <a:t>The governorate of </a:t>
            </a:r>
            <a:r>
              <a:rPr lang="en-US" dirty="0" err="1">
                <a:solidFill>
                  <a:schemeClr val="bg2"/>
                </a:solidFill>
              </a:rPr>
              <a:t>Dahuk</a:t>
            </a:r>
            <a:r>
              <a:rPr lang="en-US" dirty="0">
                <a:solidFill>
                  <a:schemeClr val="bg2"/>
                </a:solidFill>
              </a:rPr>
              <a:t> had the lowest household response rate at 93%. </a:t>
            </a:r>
          </a:p>
          <a:p>
            <a:endParaRPr lang="en-US" dirty="0" smtClean="0"/>
          </a:p>
          <a:p>
            <a:r>
              <a:rPr lang="en-US" dirty="0" smtClean="0"/>
              <a:t>And</a:t>
            </a:r>
            <a:r>
              <a:rPr lang="en-US" baseline="0" dirty="0" smtClean="0"/>
              <a:t> one of the reasons we had such a high response rate is that based on our protocol we visited each household up to 3 times. So if there was no response the first time we would revisit multiple times until we c</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solidFill>
                  <a:schemeClr val="bg2"/>
                </a:solidFill>
              </a:rPr>
              <a:t>Based on our protocol, we visited each household up to 3 times if they didn’t initially respond so by the 3</a:t>
            </a:r>
            <a:r>
              <a:rPr lang="en-US" baseline="30000" dirty="0" smtClean="0">
                <a:solidFill>
                  <a:schemeClr val="bg2"/>
                </a:solidFill>
              </a:rPr>
              <a:t>rd</a:t>
            </a:r>
            <a:r>
              <a:rPr lang="en-US" dirty="0" smtClean="0">
                <a:solidFill>
                  <a:schemeClr val="bg2"/>
                </a:solidFill>
              </a:rPr>
              <a:t> round we were able to get data from almost </a:t>
            </a:r>
            <a:r>
              <a:rPr lang="en-US" dirty="0" err="1" smtClean="0">
                <a:solidFill>
                  <a:schemeClr val="bg2"/>
                </a:solidFill>
              </a:rPr>
              <a:t>everyone.</a:t>
            </a:r>
            <a:r>
              <a:rPr lang="en-US" baseline="0" dirty="0" err="1" smtClean="0"/>
              <a:t>ould</a:t>
            </a:r>
            <a:r>
              <a:rPr lang="en-US" baseline="0" dirty="0" smtClean="0"/>
              <a:t> get a response.</a:t>
            </a:r>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62</a:t>
            </a:fld>
            <a:endParaRPr lang="en-US"/>
          </a:p>
        </p:txBody>
      </p:sp>
    </p:spTree>
    <p:extLst>
      <p:ext uri="{BB962C8B-B14F-4D97-AF65-F5344CB8AC3E}">
        <p14:creationId xmlns:p14="http://schemas.microsoft.com/office/powerpoint/2010/main" val="258313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None/>
            </a:pP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a:p>
        </p:txBody>
      </p:sp>
    </p:spTree>
    <p:extLst>
      <p:ext uri="{BB962C8B-B14F-4D97-AF65-F5344CB8AC3E}">
        <p14:creationId xmlns:p14="http://schemas.microsoft.com/office/powerpoint/2010/main" val="108648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None/>
            </a:pPr>
            <a:r>
              <a:rPr lang="en-GB" altLang="en-US" dirty="0" smtClean="0"/>
              <a:t>Suspected case:</a:t>
            </a:r>
          </a:p>
          <a:p>
            <a:pPr>
              <a:lnSpc>
                <a:spcPct val="80000"/>
              </a:lnSpc>
            </a:pPr>
            <a:r>
              <a:rPr lang="en-GB" altLang="en-US" dirty="0" smtClean="0"/>
              <a:t>In an area where there is a cholera epidemic, a patient aged 5 years or more develops acute watery diarrhoea, with or without vomiting.</a:t>
            </a:r>
          </a:p>
          <a:p>
            <a:pPr>
              <a:lnSpc>
                <a:spcPct val="80000"/>
              </a:lnSpc>
              <a:buNone/>
            </a:pPr>
            <a:endParaRPr lang="en-GB" altLang="en-US" dirty="0" smtClean="0"/>
          </a:p>
          <a:p>
            <a:pPr>
              <a:lnSpc>
                <a:spcPct val="80000"/>
              </a:lnSpc>
              <a:buNone/>
            </a:pPr>
            <a:r>
              <a:rPr lang="en-GB" altLang="en-US" dirty="0" smtClean="0"/>
              <a:t>Confirmed case</a:t>
            </a:r>
          </a:p>
          <a:p>
            <a:pPr>
              <a:lnSpc>
                <a:spcPct val="80000"/>
              </a:lnSpc>
            </a:pPr>
            <a:r>
              <a:rPr lang="en-US" altLang="en-US" dirty="0" smtClean="0"/>
              <a:t>A suspected case in which </a:t>
            </a:r>
            <a:r>
              <a:rPr lang="en-US" altLang="en-US" i="1" dirty="0" smtClean="0"/>
              <a:t>Vibrio </a:t>
            </a:r>
            <a:r>
              <a:rPr lang="en-US" altLang="en-US" i="1" dirty="0" err="1" smtClean="0"/>
              <a:t>cholerae</a:t>
            </a:r>
            <a:r>
              <a:rPr lang="en-US" altLang="en-US" dirty="0" smtClean="0"/>
              <a:t> O1 or O139 has been isolated from their stool.</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8</a:t>
            </a:fld>
            <a:endParaRPr lang="en-US"/>
          </a:p>
        </p:txBody>
      </p:sp>
    </p:spTree>
    <p:extLst>
      <p:ext uri="{BB962C8B-B14F-4D97-AF65-F5344CB8AC3E}">
        <p14:creationId xmlns:p14="http://schemas.microsoft.com/office/powerpoint/2010/main" val="360238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part of the 2015 cholera outbreak in Iraq, the Iraqi </a:t>
            </a:r>
            <a:r>
              <a:rPr lang="en-US" sz="1200" kern="1200" dirty="0" err="1" smtClean="0">
                <a:solidFill>
                  <a:schemeClr val="tx1"/>
                </a:solidFill>
                <a:effectLst/>
                <a:latin typeface="+mn-lt"/>
                <a:ea typeface="+mn-ea"/>
                <a:cs typeface="+mn-cs"/>
              </a:rPr>
              <a:t>MoH</a:t>
            </a:r>
            <a:r>
              <a:rPr lang="en-US" sz="1200" kern="1200" dirty="0" smtClean="0">
                <a:solidFill>
                  <a:schemeClr val="tx1"/>
                </a:solidFill>
                <a:effectLst/>
                <a:latin typeface="+mn-lt"/>
                <a:ea typeface="+mn-ea"/>
                <a:cs typeface="+mn-cs"/>
              </a:rPr>
              <a:t> and implementing partners immediately began planning a vaccination campaign using bivalent oral cholera vaccine (OCV), </a:t>
            </a:r>
            <a:r>
              <a:rPr lang="en-US" sz="1200" kern="1200" dirty="0" err="1" smtClean="0">
                <a:solidFill>
                  <a:schemeClr val="tx1"/>
                </a:solidFill>
                <a:effectLst/>
                <a:latin typeface="+mn-lt"/>
                <a:ea typeface="+mn-ea"/>
                <a:cs typeface="+mn-cs"/>
              </a:rPr>
              <a:t>Shanchol</a:t>
            </a:r>
            <a:r>
              <a:rPr lang="en-US" sz="1200" kern="1200" dirty="0" smtClean="0">
                <a:solidFill>
                  <a:schemeClr val="tx1"/>
                </a:solidFill>
                <a:effectLst/>
                <a:latin typeface="+mn-lt"/>
                <a:ea typeface="+mn-ea"/>
                <a:cs typeface="+mn-cs"/>
              </a:rPr>
              <a:t>, to complement water, sanitation, and hygiene (WASH) interventions and other cholera control measures.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Due to the large number of IDPs in country and the limited supply of OCV, only IDP camps at full capacity or overcrowded were selected.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campaign dates were chosen to accommodate a polio vaccination campaign in between the two OCV rounds.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primary objective of vaccination in an acute humanitarian emergency is to rapidly reduce the risk of disease to protect a population during periods of extreme vulnerability.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Campaign</a:t>
            </a:r>
            <a:r>
              <a:rPr lang="en-US" sz="1200" kern="1200" baseline="0" dirty="0" smtClean="0">
                <a:solidFill>
                  <a:schemeClr val="tx1"/>
                </a:solidFill>
                <a:effectLst/>
                <a:latin typeface="+mn-lt"/>
                <a:ea typeface="+mn-ea"/>
                <a:cs typeface="+mn-cs"/>
              </a:rPr>
              <a:t> also conducted in the North (fewer cases) to p</a:t>
            </a:r>
            <a:r>
              <a:rPr lang="en-US" sz="1200" kern="1200" dirty="0" smtClean="0">
                <a:solidFill>
                  <a:schemeClr val="tx1"/>
                </a:solidFill>
                <a:effectLst/>
                <a:latin typeface="+mn-lt"/>
                <a:ea typeface="+mn-ea"/>
                <a:cs typeface="+mn-cs"/>
              </a:rPr>
              <a:t>revent expansion of outbreak into Syria.</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10</a:t>
            </a:fld>
            <a:endParaRPr lang="en-US"/>
          </a:p>
        </p:txBody>
      </p:sp>
    </p:spTree>
    <p:extLst>
      <p:ext uri="{BB962C8B-B14F-4D97-AF65-F5344CB8AC3E}">
        <p14:creationId xmlns:p14="http://schemas.microsoft.com/office/powerpoint/2010/main" val="349864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13</a:t>
            </a:fld>
            <a:endParaRPr lang="en-US"/>
          </a:p>
        </p:txBody>
      </p:sp>
    </p:spTree>
    <p:extLst>
      <p:ext uri="{BB962C8B-B14F-4D97-AF65-F5344CB8AC3E}">
        <p14:creationId xmlns:p14="http://schemas.microsoft.com/office/powerpoint/2010/main" val="2757957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dirty="0"/>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9153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Wingdings" pitchFamily="2" charset="2"/>
              <a:buChar char="§"/>
              <a:defRPr sz="2400" b="1" baseline="0">
                <a:solidFill>
                  <a:schemeClr val="bg2"/>
                </a:solidFill>
                <a:latin typeface="Calibri" pitchFamily="34" charset="0"/>
              </a:defRPr>
            </a:lvl1pPr>
            <a:lvl2pPr marL="742950" indent="-285750">
              <a:buClr>
                <a:schemeClr val="bg1"/>
              </a:buClr>
              <a:buSzPct val="100000"/>
              <a:buFont typeface="Arial" pitchFamily="34" charset="0"/>
              <a:buChar char="•"/>
              <a:defRPr sz="2000">
                <a:solidFill>
                  <a:schemeClr val="bg2"/>
                </a:solidFill>
              </a:defRPr>
            </a:lvl2pPr>
            <a:lvl3pPr marL="1143000" indent="-228600">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73175"/>
            <a:ext cx="7772400" cy="1362075"/>
          </a:xfrm>
          <a:prstGeom prst="rect">
            <a:avLst/>
          </a:prstGeom>
        </p:spPr>
        <p:txBody>
          <a:bodyPr anchor="t"/>
          <a:lstStyle>
            <a:lvl1pPr algn="ctr">
              <a:lnSpc>
                <a:spcPts val="3800"/>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3" y="2743200"/>
            <a:ext cx="7772400" cy="568325"/>
          </a:xfrm>
          <a:prstGeom prst="rect">
            <a:avLst/>
          </a:prstGeom>
        </p:spPr>
        <p:txBody>
          <a:bodyPr anchor="b"/>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4" r:id="rId9"/>
    <p:sldLayoutId id="2147483725" r:id="rId10"/>
    <p:sldLayoutId id="2147483726" r:id="rId11"/>
  </p:sldLayoutIdLst>
  <p:transition>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33.jpe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37.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oral cholera vaccination campaign in Iraq </a:t>
            </a:r>
            <a:r>
              <a:rPr lang="en-US" dirty="0" smtClean="0"/>
              <a:t/>
            </a:r>
            <a:br>
              <a:rPr lang="en-US" dirty="0" smtClean="0"/>
            </a:br>
            <a:r>
              <a:rPr lang="en-US" dirty="0" smtClean="0"/>
              <a:t>during </a:t>
            </a:r>
            <a:r>
              <a:rPr lang="en-US" dirty="0"/>
              <a:t>an outbreak and humanitarian crisis: </a:t>
            </a:r>
            <a:r>
              <a:rPr lang="en-US" dirty="0" smtClean="0"/>
              <a:t/>
            </a:r>
            <a:br>
              <a:rPr lang="en-US" dirty="0" smtClean="0"/>
            </a:br>
            <a:r>
              <a:rPr lang="en-US" dirty="0" smtClean="0"/>
              <a:t>Findings </a:t>
            </a:r>
            <a:r>
              <a:rPr lang="en-US" dirty="0"/>
              <a:t>from a post-campaign coverage survey, 2015</a:t>
            </a:r>
          </a:p>
        </p:txBody>
      </p:sp>
      <p:sp>
        <p:nvSpPr>
          <p:cNvPr id="2" name="Subtitle 1"/>
          <p:cNvSpPr>
            <a:spLocks noGrp="1"/>
          </p:cNvSpPr>
          <p:nvPr>
            <p:ph type="subTitle" idx="1"/>
          </p:nvPr>
        </p:nvSpPr>
        <p:spPr/>
        <p:txBody>
          <a:bodyPr/>
          <a:lstStyle/>
          <a:p>
            <a:r>
              <a:rPr lang="en-US" dirty="0" smtClean="0"/>
              <a:t>Steven Russell, </a:t>
            </a:r>
            <a:r>
              <a:rPr lang="en-US" dirty="0"/>
              <a:t>MSPH </a:t>
            </a:r>
          </a:p>
          <a:p>
            <a:r>
              <a:rPr lang="en-US" dirty="0" smtClean="0"/>
              <a:t>Eugene </a:t>
            </a:r>
            <a:r>
              <a:rPr lang="en-US" dirty="0"/>
              <a:t>Lam, MD, MSPH, </a:t>
            </a:r>
            <a:r>
              <a:rPr lang="en-US" dirty="0" smtClean="0"/>
              <a:t>MSc</a:t>
            </a:r>
            <a:endParaRPr lang="en-US" dirty="0"/>
          </a:p>
          <a:p>
            <a:endParaRPr lang="en-US" dirty="0" smtClean="0">
              <a:latin typeface="Calibri" pitchFamily="34" charset="0"/>
            </a:endParaRPr>
          </a:p>
        </p:txBody>
      </p:sp>
      <p:sp>
        <p:nvSpPr>
          <p:cNvPr id="3" name="Text Placeholder 2"/>
          <p:cNvSpPr>
            <a:spLocks noGrp="1"/>
          </p:cNvSpPr>
          <p:nvPr>
            <p:ph type="body" sz="quarter" idx="10"/>
          </p:nvPr>
        </p:nvSpPr>
        <p:spPr/>
        <p:txBody>
          <a:bodyPr/>
          <a:lstStyle/>
          <a:p>
            <a:endParaRPr lang="en-US" dirty="0" smtClean="0">
              <a:latin typeface="Calibri" pitchFamily="34" charset="0"/>
            </a:endParaRPr>
          </a:p>
          <a:p>
            <a:endParaRPr lang="en-US" dirty="0">
              <a:latin typeface="Calibri" pitchFamily="34" charset="0"/>
            </a:endParaRPr>
          </a:p>
          <a:p>
            <a:r>
              <a:rPr lang="en-US" dirty="0"/>
              <a:t>IRMHB-ERRB quarterly </a:t>
            </a:r>
            <a:r>
              <a:rPr lang="en-US" dirty="0" smtClean="0"/>
              <a:t>meeting</a:t>
            </a:r>
          </a:p>
          <a:p>
            <a:r>
              <a:rPr lang="en-US" dirty="0" smtClean="0"/>
              <a:t>June </a:t>
            </a:r>
            <a:r>
              <a:rPr lang="en-US" dirty="0" smtClean="0">
                <a:latin typeface="Calibri" pitchFamily="34" charset="0"/>
              </a:rPr>
              <a:t>29</a:t>
            </a:r>
            <a:r>
              <a:rPr lang="en-US" baseline="30000" dirty="0" smtClean="0">
                <a:latin typeface="Calibri" pitchFamily="34" charset="0"/>
              </a:rPr>
              <a:t>th</a:t>
            </a:r>
            <a:r>
              <a:rPr lang="en-US" dirty="0" smtClean="0">
                <a:latin typeface="Calibri" pitchFamily="34" charset="0"/>
              </a:rPr>
              <a:t>, 2016</a:t>
            </a:r>
            <a:endParaRPr lang="en-US" dirty="0">
              <a:latin typeface="Calibri" pitchFamily="34" charset="0"/>
            </a:endParaRPr>
          </a:p>
        </p:txBody>
      </p:sp>
      <p:pic>
        <p:nvPicPr>
          <p:cNvPr id="7" name="Picture 6" descr="Logos of the United States Department of Health and Human Services and Centers for Disease Control and Prevention"/>
          <p:cNvPicPr>
            <a:picLocks noChangeAspect="1"/>
          </p:cNvPicPr>
          <p:nvPr/>
        </p:nvPicPr>
        <p:blipFill>
          <a:blip r:embed="rId3" cstate="print"/>
          <a:stretch>
            <a:fillRect/>
          </a:stretch>
        </p:blipFill>
        <p:spPr>
          <a:xfrm>
            <a:off x="152400" y="6515100"/>
            <a:ext cx="190500" cy="190500"/>
          </a:xfrm>
          <a:prstGeom prst="rect">
            <a:avLst/>
          </a:prstGeom>
        </p:spPr>
      </p:pic>
      <p:sp>
        <p:nvSpPr>
          <p:cNvPr id="12" name="Text Placeholder 4"/>
          <p:cNvSpPr>
            <a:spLocks noGrp="1"/>
          </p:cNvSpPr>
          <p:nvPr/>
        </p:nvSpPr>
        <p:spPr>
          <a:xfrm>
            <a:off x="1358282" y="5425818"/>
            <a:ext cx="5105400" cy="18288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rgbClr val="000000"/>
              </a:solidFill>
            </a:endParaRPr>
          </a:p>
        </p:txBody>
      </p:sp>
      <p:sp>
        <p:nvSpPr>
          <p:cNvPr id="13" name="Text Placeholder 5"/>
          <p:cNvSpPr>
            <a:spLocks noGrp="1"/>
          </p:cNvSpPr>
          <p:nvPr/>
        </p:nvSpPr>
        <p:spPr>
          <a:xfrm>
            <a:off x="1358282" y="5617842"/>
            <a:ext cx="510540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rgbClr val="333333"/>
              </a:solidFill>
            </a:endParaRPr>
          </a:p>
        </p:txBody>
      </p:sp>
      <p:sp>
        <p:nvSpPr>
          <p:cNvPr id="10" name="Text Placeholder 5"/>
          <p:cNvSpPr txBox="1">
            <a:spLocks/>
          </p:cNvSpPr>
          <p:nvPr/>
        </p:nvSpPr>
        <p:spPr>
          <a:xfrm>
            <a:off x="2143125" y="626066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rPr>
              <a:t>Center for Global Health</a:t>
            </a:r>
          </a:p>
        </p:txBody>
      </p:sp>
      <p:sp>
        <p:nvSpPr>
          <p:cNvPr id="11" name="Text Placeholder 6"/>
          <p:cNvSpPr txBox="1">
            <a:spLocks/>
          </p:cNvSpPr>
          <p:nvPr/>
        </p:nvSpPr>
        <p:spPr>
          <a:xfrm>
            <a:off x="2143125" y="6442202"/>
            <a:ext cx="244475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333333"/>
                </a:solidFill>
              </a:rPr>
              <a:t>Emergency Response and Recovery Branch</a:t>
            </a:r>
          </a:p>
        </p:txBody>
      </p:sp>
    </p:spTree>
    <p:extLst>
      <p:ext uri="{BB962C8B-B14F-4D97-AF65-F5344CB8AC3E}">
        <p14:creationId xmlns:p14="http://schemas.microsoft.com/office/powerpoint/2010/main" val="354683432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Oral Cholera Vaccination Campaign</a:t>
            </a:r>
            <a:endParaRPr lang="en-US" dirty="0"/>
          </a:p>
        </p:txBody>
      </p:sp>
      <p:sp>
        <p:nvSpPr>
          <p:cNvPr id="3" name="Content Placeholder 2"/>
          <p:cNvSpPr>
            <a:spLocks noGrp="1"/>
          </p:cNvSpPr>
          <p:nvPr>
            <p:ph idx="1"/>
          </p:nvPr>
        </p:nvSpPr>
        <p:spPr>
          <a:xfrm>
            <a:off x="457199" y="1600201"/>
            <a:ext cx="8404167" cy="4191000"/>
          </a:xfrm>
        </p:spPr>
        <p:txBody>
          <a:bodyPr/>
          <a:lstStyle/>
          <a:p>
            <a:r>
              <a:rPr lang="en-US" dirty="0" smtClean="0"/>
              <a:t>OCV campaign </a:t>
            </a:r>
            <a:r>
              <a:rPr lang="en-US" dirty="0"/>
              <a:t>to </a:t>
            </a:r>
            <a:r>
              <a:rPr lang="en-US" dirty="0" smtClean="0"/>
              <a:t>complement WASH </a:t>
            </a:r>
            <a:r>
              <a:rPr lang="en-US" dirty="0"/>
              <a:t>interventions and other cholera control </a:t>
            </a:r>
            <a:r>
              <a:rPr lang="en-US" dirty="0" smtClean="0"/>
              <a:t>measures</a:t>
            </a:r>
          </a:p>
          <a:p>
            <a:r>
              <a:rPr lang="en-US" dirty="0"/>
              <a:t>The two-dose OCV campaign targeted approximately 255,000 persons aged ≥1 year living in selected refugee camps, IDP camps, and collective centers</a:t>
            </a:r>
          </a:p>
          <a:p>
            <a:r>
              <a:rPr lang="en-US" dirty="0" smtClean="0"/>
              <a:t>Deployment </a:t>
            </a:r>
            <a:r>
              <a:rPr lang="en-US" dirty="0"/>
              <a:t>of ~510,000 OCV doses used in this campaign </a:t>
            </a:r>
            <a:endParaRPr lang="en-US" dirty="0" smtClean="0"/>
          </a:p>
          <a:p>
            <a:pPr lvl="1"/>
            <a:r>
              <a:rPr lang="en-US" dirty="0" smtClean="0"/>
              <a:t>Largest </a:t>
            </a:r>
            <a:r>
              <a:rPr lang="en-US" dirty="0"/>
              <a:t>deployment of </a:t>
            </a:r>
            <a:r>
              <a:rPr lang="en-US" dirty="0" smtClean="0"/>
              <a:t>OCV to date from </a:t>
            </a:r>
            <a:r>
              <a:rPr lang="en-US" dirty="0"/>
              <a:t>the Global OCV Stockpile e</a:t>
            </a:r>
            <a:r>
              <a:rPr lang="en-US" dirty="0" smtClean="0"/>
              <a:t>stablished for </a:t>
            </a:r>
            <a:r>
              <a:rPr lang="en-US" dirty="0"/>
              <a:t>outbreak and humanitarian </a:t>
            </a:r>
            <a:r>
              <a:rPr lang="en-US" dirty="0" smtClean="0"/>
              <a:t>response</a:t>
            </a:r>
            <a:endParaRPr lang="en-US" dirty="0"/>
          </a:p>
          <a:p>
            <a:r>
              <a:rPr lang="en-US" altLang="en-US" dirty="0" smtClean="0"/>
              <a:t>1</a:t>
            </a:r>
            <a:r>
              <a:rPr lang="en-US" altLang="en-US" baseline="30000" dirty="0" smtClean="0"/>
              <a:t>st</a:t>
            </a:r>
            <a:r>
              <a:rPr lang="en-US" altLang="en-US" dirty="0" smtClean="0"/>
              <a:t> </a:t>
            </a:r>
            <a:r>
              <a:rPr lang="en-US" altLang="en-US" dirty="0"/>
              <a:t>Round: </a:t>
            </a:r>
            <a:r>
              <a:rPr lang="en-US" altLang="en-US" dirty="0" smtClean="0"/>
              <a:t>Oct 31 </a:t>
            </a:r>
            <a:r>
              <a:rPr lang="en-GB" altLang="en-US" dirty="0"/>
              <a:t>– </a:t>
            </a:r>
            <a:r>
              <a:rPr lang="en-US" altLang="en-US" dirty="0" smtClean="0"/>
              <a:t>Nov </a:t>
            </a:r>
            <a:r>
              <a:rPr lang="en-US" altLang="en-US" dirty="0"/>
              <a:t>5</a:t>
            </a:r>
            <a:r>
              <a:rPr lang="en-US" altLang="en-US" dirty="0" smtClean="0"/>
              <a:t>, 2015</a:t>
            </a:r>
            <a:endParaRPr lang="en-US" altLang="en-US" dirty="0"/>
          </a:p>
          <a:p>
            <a:r>
              <a:rPr lang="en-US" altLang="en-US" dirty="0" smtClean="0"/>
              <a:t>2</a:t>
            </a:r>
            <a:r>
              <a:rPr lang="en-US" altLang="en-US" baseline="30000" dirty="0" smtClean="0"/>
              <a:t>nd</a:t>
            </a:r>
            <a:r>
              <a:rPr lang="en-US" altLang="en-US" dirty="0" smtClean="0"/>
              <a:t> </a:t>
            </a:r>
            <a:r>
              <a:rPr lang="en-US" altLang="en-US" dirty="0"/>
              <a:t>Round: </a:t>
            </a:r>
            <a:r>
              <a:rPr lang="en-GB" altLang="en-US" dirty="0" smtClean="0"/>
              <a:t>Dec 7 – Dec </a:t>
            </a:r>
            <a:r>
              <a:rPr lang="en-GB" altLang="en-US" dirty="0"/>
              <a:t>9, 2015</a:t>
            </a:r>
          </a:p>
          <a:p>
            <a:endParaRPr lang="en-US" dirty="0"/>
          </a:p>
        </p:txBody>
      </p:sp>
    </p:spTree>
    <p:extLst>
      <p:ext uri="{BB962C8B-B14F-4D97-AF65-F5344CB8AC3E}">
        <p14:creationId xmlns:p14="http://schemas.microsoft.com/office/powerpoint/2010/main" val="92803922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OCV campaign among IDP and refugees in </a:t>
            </a:r>
            <a:r>
              <a:rPr lang="en-US" dirty="0" smtClean="0"/>
              <a:t>Iraq </a:t>
            </a:r>
            <a:br>
              <a:rPr lang="en-US" dirty="0" smtClean="0"/>
            </a:b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808091"/>
            <a:ext cx="5129509" cy="384713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660" y="3767941"/>
            <a:ext cx="2565362" cy="19240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4676" y="1654560"/>
            <a:ext cx="2725149" cy="2043862"/>
          </a:xfrm>
          <a:prstGeom prst="rect">
            <a:avLst/>
          </a:prstGeom>
        </p:spPr>
      </p:pic>
    </p:spTree>
    <p:extLst>
      <p:ext uri="{BB962C8B-B14F-4D97-AF65-F5344CB8AC3E}">
        <p14:creationId xmlns:p14="http://schemas.microsoft.com/office/powerpoint/2010/main" val="218665499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OCV campaign among IDP and refugees in Iraq</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93" y="2795610"/>
            <a:ext cx="4079033" cy="305927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7032" y="1585041"/>
            <a:ext cx="2682356" cy="20117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747" y="1707544"/>
            <a:ext cx="3714166" cy="278562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323" y="4247378"/>
            <a:ext cx="2409065" cy="1806799"/>
          </a:xfrm>
          <a:prstGeom prst="rect">
            <a:avLst/>
          </a:prstGeom>
        </p:spPr>
      </p:pic>
    </p:spTree>
    <p:extLst>
      <p:ext uri="{BB962C8B-B14F-4D97-AF65-F5344CB8AC3E}">
        <p14:creationId xmlns:p14="http://schemas.microsoft.com/office/powerpoint/2010/main" val="37405527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Post-Campaign Vaccination Coverage Survey</a:t>
            </a:r>
            <a:endParaRPr lang="en-US" dirty="0"/>
          </a:p>
        </p:txBody>
      </p:sp>
      <p:sp>
        <p:nvSpPr>
          <p:cNvPr id="3" name="Content Placeholder 2"/>
          <p:cNvSpPr>
            <a:spLocks noGrp="1"/>
          </p:cNvSpPr>
          <p:nvPr>
            <p:ph idx="1"/>
          </p:nvPr>
        </p:nvSpPr>
        <p:spPr>
          <a:xfrm>
            <a:off x="457200" y="1764323"/>
            <a:ext cx="8229600" cy="4191000"/>
          </a:xfrm>
        </p:spPr>
        <p:txBody>
          <a:bodyPr/>
          <a:lstStyle/>
          <a:p>
            <a:r>
              <a:rPr lang="en-US" dirty="0"/>
              <a:t>OCV has never been used in Iraq </a:t>
            </a:r>
            <a:r>
              <a:rPr lang="en-US" dirty="0" smtClean="0"/>
              <a:t>before</a:t>
            </a:r>
          </a:p>
          <a:p>
            <a:r>
              <a:rPr lang="en-US" dirty="0" smtClean="0"/>
              <a:t>Based </a:t>
            </a:r>
            <a:r>
              <a:rPr lang="en-US" dirty="0"/>
              <a:t>on decisions of the MOH, a vaccination coverage survey was conducted immediately after the 2</a:t>
            </a:r>
            <a:r>
              <a:rPr lang="en-US" baseline="30000" dirty="0"/>
              <a:t>nd</a:t>
            </a:r>
            <a:r>
              <a:rPr lang="en-US" dirty="0"/>
              <a:t> round of OCV campaign </a:t>
            </a:r>
            <a:endParaRPr lang="en-US" dirty="0" smtClean="0"/>
          </a:p>
          <a:p>
            <a:r>
              <a:rPr lang="en-US" dirty="0" smtClean="0"/>
              <a:t>Conducted by WHO, CDC, </a:t>
            </a:r>
            <a:r>
              <a:rPr lang="en-US" dirty="0"/>
              <a:t>and the Iraqi Red Crescent </a:t>
            </a:r>
            <a:r>
              <a:rPr lang="en-US" dirty="0" smtClean="0"/>
              <a:t>Society</a:t>
            </a:r>
          </a:p>
          <a:p>
            <a:r>
              <a:rPr lang="en-US" dirty="0" smtClean="0"/>
              <a:t>To evaluate:</a:t>
            </a:r>
          </a:p>
          <a:p>
            <a:pPr lvl="1"/>
            <a:r>
              <a:rPr lang="en-US" dirty="0" smtClean="0"/>
              <a:t>vaccine uptake</a:t>
            </a:r>
          </a:p>
          <a:p>
            <a:pPr lvl="1"/>
            <a:r>
              <a:rPr lang="en-US" dirty="0" smtClean="0"/>
              <a:t>OCV </a:t>
            </a:r>
            <a:r>
              <a:rPr lang="en-US" dirty="0"/>
              <a:t>campaign </a:t>
            </a:r>
            <a:r>
              <a:rPr lang="en-US" dirty="0" smtClean="0"/>
              <a:t>awareness</a:t>
            </a:r>
          </a:p>
          <a:p>
            <a:pPr lvl="1"/>
            <a:r>
              <a:rPr lang="en-US" dirty="0" smtClean="0"/>
              <a:t>barriers </a:t>
            </a:r>
            <a:r>
              <a:rPr lang="en-US" dirty="0"/>
              <a:t>to </a:t>
            </a:r>
            <a:r>
              <a:rPr lang="en-US" dirty="0" smtClean="0"/>
              <a:t>vaccination</a:t>
            </a:r>
          </a:p>
          <a:p>
            <a:pPr lvl="1"/>
            <a:r>
              <a:rPr lang="en-US" dirty="0" smtClean="0"/>
              <a:t>any </a:t>
            </a:r>
            <a:r>
              <a:rPr lang="en-US" dirty="0"/>
              <a:t>adverse events reported after the </a:t>
            </a:r>
            <a:r>
              <a:rPr lang="en-US" dirty="0" smtClean="0"/>
              <a:t>campaign</a:t>
            </a:r>
            <a:endParaRPr lang="en-US" dirty="0"/>
          </a:p>
        </p:txBody>
      </p:sp>
    </p:spTree>
    <p:extLst>
      <p:ext uri="{BB962C8B-B14F-4D97-AF65-F5344CB8AC3E}">
        <p14:creationId xmlns:p14="http://schemas.microsoft.com/office/powerpoint/2010/main" val="21268621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a:t>Methods</a:t>
            </a:r>
            <a:r>
              <a:rPr lang="en-US" dirty="0" smtClean="0"/>
              <a:t/>
            </a:r>
            <a:br>
              <a:rPr lang="en-US" dirty="0" smtClean="0"/>
            </a:br>
            <a:endParaRPr lang="en-US"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16" y="708228"/>
            <a:ext cx="7962900" cy="533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sp>
        <p:nvSpPr>
          <p:cNvPr id="6" name="Content Placeholder 2"/>
          <p:cNvSpPr txBox="1">
            <a:spLocks/>
          </p:cNvSpPr>
          <p:nvPr/>
        </p:nvSpPr>
        <p:spPr>
          <a:xfrm>
            <a:off x="822960" y="2241551"/>
            <a:ext cx="2831951" cy="2060836"/>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5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316" y="739520"/>
            <a:ext cx="7962900" cy="5334000"/>
          </a:xfrm>
          <a:prstGeom prst="rect">
            <a:avLst/>
          </a:prstGeom>
        </p:spPr>
      </p:pic>
    </p:spTree>
    <p:extLst>
      <p:ext uri="{BB962C8B-B14F-4D97-AF65-F5344CB8AC3E}">
        <p14:creationId xmlns:p14="http://schemas.microsoft.com/office/powerpoint/2010/main" val="249755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384577"/>
            <a:ext cx="7543800" cy="769310"/>
          </a:xfrm>
        </p:spPr>
        <p:txBody>
          <a:bodyPr/>
          <a:lstStyle/>
          <a:p>
            <a:r>
              <a:rPr lang="en-US" dirty="0" smtClean="0">
                <a:solidFill>
                  <a:srgbClr val="FFC000"/>
                </a:solidFill>
              </a:rPr>
              <a:t>Study Design</a:t>
            </a:r>
            <a:endParaRPr lang="en-US" dirty="0">
              <a:solidFill>
                <a:schemeClr val="bg2"/>
              </a:solidFill>
            </a:endParaRPr>
          </a:p>
        </p:txBody>
      </p:sp>
      <p:sp>
        <p:nvSpPr>
          <p:cNvPr id="3" name="Content Placeholder 2"/>
          <p:cNvSpPr>
            <a:spLocks noGrp="1"/>
          </p:cNvSpPr>
          <p:nvPr>
            <p:ph idx="1"/>
          </p:nvPr>
        </p:nvSpPr>
        <p:spPr>
          <a:xfrm>
            <a:off x="531222" y="1606249"/>
            <a:ext cx="7974875" cy="4023360"/>
          </a:xfrm>
        </p:spPr>
        <p:txBody>
          <a:bodyPr>
            <a:normAutofit/>
          </a:bodyPr>
          <a:lstStyle/>
          <a:p>
            <a:pPr>
              <a:buClr>
                <a:schemeClr val="bg1"/>
              </a:buClr>
              <a:buFont typeface="Wingdings" panose="05000000000000000000" pitchFamily="2" charset="2"/>
              <a:buChar char="§"/>
            </a:pPr>
            <a:r>
              <a:rPr lang="en-US" sz="1800" dirty="0" smtClean="0">
                <a:solidFill>
                  <a:schemeClr val="bg2"/>
                </a:solidFill>
              </a:rPr>
              <a:t>We conducted a stratified </a:t>
            </a:r>
            <a:r>
              <a:rPr lang="en-US" sz="1800" dirty="0">
                <a:solidFill>
                  <a:schemeClr val="bg2"/>
                </a:solidFill>
              </a:rPr>
              <a:t>multi-stage cluster survey </a:t>
            </a:r>
            <a:endParaRPr lang="en-US" sz="1800" dirty="0" smtClean="0">
              <a:solidFill>
                <a:schemeClr val="bg2"/>
              </a:solidFill>
            </a:endParaRPr>
          </a:p>
          <a:p>
            <a:pPr marL="0" indent="0">
              <a:buClr>
                <a:schemeClr val="bg1"/>
              </a:buClr>
              <a:buNone/>
            </a:pPr>
            <a:endParaRPr lang="en-US" sz="1800" dirty="0" smtClean="0">
              <a:solidFill>
                <a:schemeClr val="bg2"/>
              </a:solidFill>
            </a:endParaRPr>
          </a:p>
          <a:p>
            <a:pPr>
              <a:buClr>
                <a:schemeClr val="bg1"/>
              </a:buClr>
              <a:buFont typeface="Wingdings" panose="05000000000000000000" pitchFamily="2" charset="2"/>
              <a:buChar char="§"/>
            </a:pPr>
            <a:r>
              <a:rPr lang="en-US" sz="1800" dirty="0" smtClean="0">
                <a:solidFill>
                  <a:schemeClr val="bg2"/>
                </a:solidFill>
              </a:rPr>
              <a:t>Stratification</a:t>
            </a:r>
          </a:p>
          <a:p>
            <a:pPr lvl="1">
              <a:buClr>
                <a:schemeClr val="bg1"/>
              </a:buClr>
              <a:buFont typeface="Arial" panose="020B0604020202020204" pitchFamily="34" charset="0"/>
              <a:buChar char="•"/>
            </a:pPr>
            <a:r>
              <a:rPr lang="en-US" sz="1800" dirty="0" smtClean="0">
                <a:solidFill>
                  <a:schemeClr val="bg2"/>
                </a:solidFill>
              </a:rPr>
              <a:t>1st </a:t>
            </a:r>
            <a:r>
              <a:rPr lang="en-US" sz="1800" dirty="0">
                <a:solidFill>
                  <a:schemeClr val="bg2"/>
                </a:solidFill>
              </a:rPr>
              <a:t>by governorate </a:t>
            </a:r>
            <a:endParaRPr lang="en-US" sz="1800" dirty="0" smtClean="0">
              <a:solidFill>
                <a:schemeClr val="bg2"/>
              </a:solidFill>
            </a:endParaRPr>
          </a:p>
          <a:p>
            <a:pPr lvl="2">
              <a:buClr>
                <a:schemeClr val="bg1"/>
              </a:buClr>
              <a:buFont typeface="Courier New" panose="02070309020205020404" pitchFamily="49" charset="0"/>
              <a:buChar char="o"/>
            </a:pPr>
            <a:r>
              <a:rPr lang="en-US" sz="1800" dirty="0" smtClean="0">
                <a:solidFill>
                  <a:schemeClr val="bg2"/>
                </a:solidFill>
              </a:rPr>
              <a:t>Equally allocated </a:t>
            </a:r>
          </a:p>
          <a:p>
            <a:pPr lvl="1">
              <a:buClr>
                <a:schemeClr val="bg1"/>
              </a:buClr>
              <a:buFont typeface="Arial" panose="020B0604020202020204" pitchFamily="34" charset="0"/>
              <a:buChar char="•"/>
            </a:pPr>
            <a:r>
              <a:rPr lang="en-US" sz="1800" dirty="0" smtClean="0">
                <a:solidFill>
                  <a:schemeClr val="bg2"/>
                </a:solidFill>
              </a:rPr>
              <a:t>2nd by camp (within a governorate)</a:t>
            </a:r>
          </a:p>
          <a:p>
            <a:pPr lvl="2">
              <a:buClr>
                <a:schemeClr val="bg1"/>
              </a:buClr>
              <a:buFont typeface="Courier New" panose="02070309020205020404" pitchFamily="49" charset="0"/>
              <a:buChar char="o"/>
            </a:pPr>
            <a:r>
              <a:rPr lang="en-US" sz="1800" dirty="0" smtClean="0">
                <a:solidFill>
                  <a:schemeClr val="bg2"/>
                </a:solidFill>
              </a:rPr>
              <a:t>Proportionally allocated based on estimated population size </a:t>
            </a:r>
          </a:p>
          <a:p>
            <a:pPr>
              <a:buClr>
                <a:schemeClr val="bg1"/>
              </a:buClr>
              <a:buFont typeface="Wingdings" panose="05000000000000000000" pitchFamily="2" charset="2"/>
              <a:buChar char="§"/>
            </a:pPr>
            <a:r>
              <a:rPr lang="en-US" sz="1800" dirty="0" smtClean="0">
                <a:solidFill>
                  <a:schemeClr val="bg2"/>
                </a:solidFill>
              </a:rPr>
              <a:t>Clustering</a:t>
            </a:r>
          </a:p>
          <a:p>
            <a:pPr lvl="1">
              <a:buClr>
                <a:schemeClr val="bg1"/>
              </a:buClr>
              <a:buFont typeface="Arial" panose="020B0604020202020204" pitchFamily="34" charset="0"/>
              <a:buChar char="•"/>
            </a:pPr>
            <a:r>
              <a:rPr lang="en-US" sz="1800" dirty="0" smtClean="0">
                <a:solidFill>
                  <a:schemeClr val="bg2"/>
                </a:solidFill>
              </a:rPr>
              <a:t>Households within selected camps were clusters</a:t>
            </a:r>
          </a:p>
          <a:p>
            <a:pPr lvl="1">
              <a:buClr>
                <a:schemeClr val="bg1"/>
              </a:buClr>
              <a:buFont typeface="Arial" panose="020B0604020202020204" pitchFamily="34" charset="0"/>
              <a:buChar char="•"/>
            </a:pPr>
            <a:r>
              <a:rPr lang="en-US" sz="1800" dirty="0" smtClean="0">
                <a:solidFill>
                  <a:schemeClr val="bg2"/>
                </a:solidFill>
              </a:rPr>
              <a:t>Within each household, all persons in each age group</a:t>
            </a:r>
            <a:r>
              <a:rPr lang="en-US" sz="1800" dirty="0">
                <a:solidFill>
                  <a:schemeClr val="bg2"/>
                </a:solidFill>
              </a:rPr>
              <a:t> (1-4, 5-14 and ≥15 years) were </a:t>
            </a:r>
            <a:r>
              <a:rPr lang="en-US" sz="1800" dirty="0" smtClean="0">
                <a:solidFill>
                  <a:schemeClr val="bg2"/>
                </a:solidFill>
              </a:rPr>
              <a:t>interviewed</a:t>
            </a:r>
          </a:p>
          <a:p>
            <a:endParaRPr lang="en-US" dirty="0" smtClean="0"/>
          </a:p>
          <a:p>
            <a:endParaRPr lang="en-US" dirty="0"/>
          </a:p>
        </p:txBody>
      </p:sp>
    </p:spTree>
    <p:extLst>
      <p:ext uri="{BB962C8B-B14F-4D97-AF65-F5344CB8AC3E}">
        <p14:creationId xmlns:p14="http://schemas.microsoft.com/office/powerpoint/2010/main" val="265068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29479"/>
            <a:ext cx="7543800" cy="1450757"/>
          </a:xfrm>
        </p:spPr>
        <p:txBody>
          <a:bodyPr/>
          <a:lstStyle/>
          <a:p>
            <a:r>
              <a:rPr lang="en-US" dirty="0">
                <a:solidFill>
                  <a:srgbClr val="FFC000"/>
                </a:solidFill>
              </a:rPr>
              <a:t>Study </a:t>
            </a:r>
            <a:r>
              <a:rPr lang="en-US" dirty="0" smtClean="0">
                <a:solidFill>
                  <a:srgbClr val="FFC000"/>
                </a:solidFill>
              </a:rPr>
              <a:t>Design (cont.)</a:t>
            </a:r>
            <a:endParaRPr lang="en-US" dirty="0"/>
          </a:p>
        </p:txBody>
      </p:sp>
      <p:sp>
        <p:nvSpPr>
          <p:cNvPr id="3" name="Content Placeholder 2"/>
          <p:cNvSpPr>
            <a:spLocks noGrp="1"/>
          </p:cNvSpPr>
          <p:nvPr>
            <p:ph idx="1"/>
          </p:nvPr>
        </p:nvSpPr>
        <p:spPr>
          <a:xfrm>
            <a:off x="822960" y="1880236"/>
            <a:ext cx="7543800" cy="2056699"/>
          </a:xfrm>
        </p:spPr>
        <p:txBody>
          <a:bodyPr>
            <a:normAutofit/>
          </a:bodyPr>
          <a:lstStyle/>
          <a:p>
            <a:pPr>
              <a:buClr>
                <a:schemeClr val="bg1"/>
              </a:buClr>
              <a:buFont typeface="Wingdings" panose="05000000000000000000" pitchFamily="2" charset="2"/>
              <a:buChar char="§"/>
            </a:pPr>
            <a:r>
              <a:rPr lang="en-US" sz="1800" dirty="0" smtClean="0">
                <a:solidFill>
                  <a:schemeClr val="bg2"/>
                </a:solidFill>
              </a:rPr>
              <a:t>Camps </a:t>
            </a:r>
            <a:r>
              <a:rPr lang="en-US" sz="1800" dirty="0">
                <a:solidFill>
                  <a:schemeClr val="bg2"/>
                </a:solidFill>
              </a:rPr>
              <a:t>that had a population </a:t>
            </a:r>
            <a:r>
              <a:rPr lang="en-US" sz="1800" dirty="0" smtClean="0">
                <a:solidFill>
                  <a:schemeClr val="bg2"/>
                </a:solidFill>
              </a:rPr>
              <a:t>of less than 500 </a:t>
            </a:r>
            <a:r>
              <a:rPr lang="en-US" sz="1800" dirty="0">
                <a:solidFill>
                  <a:schemeClr val="bg2"/>
                </a:solidFill>
              </a:rPr>
              <a:t>persons were excluded </a:t>
            </a:r>
            <a:r>
              <a:rPr lang="en-US" sz="1800" dirty="0" smtClean="0">
                <a:solidFill>
                  <a:schemeClr val="bg2"/>
                </a:solidFill>
              </a:rPr>
              <a:t>for </a:t>
            </a:r>
            <a:r>
              <a:rPr lang="en-US" sz="1800" dirty="0">
                <a:solidFill>
                  <a:schemeClr val="bg2"/>
                </a:solidFill>
              </a:rPr>
              <a:t>logistical reasons. </a:t>
            </a:r>
            <a:endParaRPr lang="en-US" sz="1800" dirty="0" smtClean="0">
              <a:solidFill>
                <a:schemeClr val="bg2"/>
              </a:solidFill>
            </a:endParaRPr>
          </a:p>
          <a:p>
            <a:pPr marL="0" indent="0">
              <a:buClr>
                <a:schemeClr val="bg1"/>
              </a:buClr>
              <a:buNone/>
            </a:pPr>
            <a:endParaRPr lang="en-US" sz="1800" dirty="0" smtClean="0">
              <a:solidFill>
                <a:schemeClr val="bg2"/>
              </a:solidFill>
            </a:endParaRPr>
          </a:p>
          <a:p>
            <a:pPr>
              <a:buClr>
                <a:schemeClr val="bg1"/>
              </a:buClr>
              <a:buFont typeface="Wingdings" panose="05000000000000000000" pitchFamily="2" charset="2"/>
              <a:buChar char="§"/>
            </a:pPr>
            <a:r>
              <a:rPr lang="en-US" sz="1800" dirty="0" smtClean="0">
                <a:solidFill>
                  <a:schemeClr val="bg2"/>
                </a:solidFill>
              </a:rPr>
              <a:t>Only the 2 </a:t>
            </a:r>
            <a:r>
              <a:rPr lang="en-US" sz="1800" dirty="0">
                <a:solidFill>
                  <a:schemeClr val="bg2"/>
                </a:solidFill>
              </a:rPr>
              <a:t>largest camps in the governorates of Anbar and </a:t>
            </a:r>
            <a:r>
              <a:rPr lang="en-US" sz="1800" dirty="0" smtClean="0">
                <a:solidFill>
                  <a:schemeClr val="bg2"/>
                </a:solidFill>
              </a:rPr>
              <a:t>Baghdad-</a:t>
            </a:r>
            <a:r>
              <a:rPr lang="en-US" sz="1800" dirty="0" err="1" smtClean="0">
                <a:solidFill>
                  <a:schemeClr val="bg2"/>
                </a:solidFill>
              </a:rPr>
              <a:t>Karkh</a:t>
            </a:r>
            <a:r>
              <a:rPr lang="en-US" sz="1800" dirty="0" smtClean="0">
                <a:solidFill>
                  <a:schemeClr val="bg2"/>
                </a:solidFill>
              </a:rPr>
              <a:t> </a:t>
            </a:r>
            <a:r>
              <a:rPr lang="en-US" sz="1800" dirty="0">
                <a:solidFill>
                  <a:schemeClr val="bg2"/>
                </a:solidFill>
              </a:rPr>
              <a:t>were </a:t>
            </a:r>
            <a:r>
              <a:rPr lang="en-US" sz="1800" dirty="0" smtClean="0">
                <a:solidFill>
                  <a:schemeClr val="bg2"/>
                </a:solidFill>
              </a:rPr>
              <a:t>selected </a:t>
            </a:r>
          </a:p>
          <a:p>
            <a:pPr lvl="1">
              <a:buClr>
                <a:schemeClr val="bg1"/>
              </a:buClr>
              <a:buFont typeface="Arial" panose="020B0604020202020204" pitchFamily="34" charset="0"/>
              <a:buChar char="•"/>
            </a:pPr>
            <a:r>
              <a:rPr lang="en-US" sz="1800" dirty="0" smtClean="0">
                <a:solidFill>
                  <a:schemeClr val="bg2"/>
                </a:solidFill>
              </a:rPr>
              <a:t>security </a:t>
            </a:r>
            <a:r>
              <a:rPr lang="en-US" sz="1800" dirty="0">
                <a:solidFill>
                  <a:schemeClr val="bg2"/>
                </a:solidFill>
              </a:rPr>
              <a:t>and logistical </a:t>
            </a:r>
            <a:r>
              <a:rPr lang="en-US" sz="1800" dirty="0" smtClean="0">
                <a:solidFill>
                  <a:schemeClr val="bg2"/>
                </a:solidFill>
              </a:rPr>
              <a:t>concerns </a:t>
            </a:r>
            <a:r>
              <a:rPr lang="en-US" sz="1800" dirty="0">
                <a:solidFill>
                  <a:schemeClr val="bg2"/>
                </a:solidFill>
              </a:rPr>
              <a:t>in the South and Central regions. </a:t>
            </a:r>
            <a:endParaRPr lang="en-US" sz="1800" dirty="0" smtClean="0">
              <a:solidFill>
                <a:schemeClr val="bg2"/>
              </a:solidFill>
            </a:endParaRPr>
          </a:p>
          <a:p>
            <a:pPr marL="457200" lvl="1" indent="0">
              <a:buClr>
                <a:schemeClr val="bg1"/>
              </a:buClr>
              <a:buNone/>
            </a:pPr>
            <a:endParaRPr lang="en-US" sz="1800" dirty="0" smtClean="0">
              <a:solidFill>
                <a:schemeClr val="bg2"/>
              </a:solidFill>
            </a:endParaRP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3690" y="3936935"/>
            <a:ext cx="4758607" cy="2363138"/>
          </a:xfrm>
          <a:prstGeom prst="rect">
            <a:avLst/>
          </a:prstGeom>
        </p:spPr>
      </p:pic>
    </p:spTree>
    <p:extLst>
      <p:ext uri="{BB962C8B-B14F-4D97-AF65-F5344CB8AC3E}">
        <p14:creationId xmlns:p14="http://schemas.microsoft.com/office/powerpoint/2010/main" val="59498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1662"/>
            <a:ext cx="7543800" cy="921710"/>
          </a:xfrm>
        </p:spPr>
        <p:txBody>
          <a:bodyPr/>
          <a:lstStyle/>
          <a:p>
            <a:r>
              <a:rPr lang="en-US" dirty="0" smtClean="0">
                <a:solidFill>
                  <a:schemeClr val="bg1"/>
                </a:solidFill>
              </a:rPr>
              <a:t>Survey Weighting</a:t>
            </a:r>
            <a:endParaRPr lang="en-US" dirty="0">
              <a:solidFill>
                <a:schemeClr val="bg1"/>
              </a:solidFill>
            </a:endParaRPr>
          </a:p>
        </p:txBody>
      </p:sp>
      <p:sp>
        <p:nvSpPr>
          <p:cNvPr id="3" name="Content Placeholder 2"/>
          <p:cNvSpPr>
            <a:spLocks noGrp="1"/>
          </p:cNvSpPr>
          <p:nvPr>
            <p:ph idx="1"/>
          </p:nvPr>
        </p:nvSpPr>
        <p:spPr>
          <a:xfrm>
            <a:off x="918210" y="1585877"/>
            <a:ext cx="7543800" cy="3539576"/>
          </a:xfrm>
        </p:spPr>
        <p:txBody>
          <a:bodyPr>
            <a:normAutofit/>
          </a:bodyPr>
          <a:lstStyle/>
          <a:p>
            <a:pPr>
              <a:buClr>
                <a:schemeClr val="bg1"/>
              </a:buClr>
              <a:buFont typeface="Wingdings" panose="05000000000000000000" pitchFamily="2" charset="2"/>
              <a:buChar char="§"/>
            </a:pPr>
            <a:r>
              <a:rPr lang="en-US" sz="2000" dirty="0" smtClean="0">
                <a:solidFill>
                  <a:schemeClr val="bg2"/>
                </a:solidFill>
              </a:rPr>
              <a:t>Used the </a:t>
            </a:r>
            <a:r>
              <a:rPr lang="en-US" sz="2000" dirty="0">
                <a:solidFill>
                  <a:schemeClr val="bg2"/>
                </a:solidFill>
              </a:rPr>
              <a:t>complex survey procedures in SAS </a:t>
            </a:r>
            <a:r>
              <a:rPr lang="en-US" sz="2000" dirty="0" smtClean="0">
                <a:solidFill>
                  <a:schemeClr val="bg2"/>
                </a:solidFill>
              </a:rPr>
              <a:t>for analysis</a:t>
            </a:r>
          </a:p>
          <a:p>
            <a:pPr>
              <a:buClr>
                <a:schemeClr val="bg1"/>
              </a:buClr>
              <a:buFont typeface="Wingdings" panose="05000000000000000000" pitchFamily="2" charset="2"/>
              <a:buChar char="§"/>
            </a:pPr>
            <a:endParaRPr lang="en-US" sz="2000" dirty="0">
              <a:solidFill>
                <a:schemeClr val="bg2"/>
              </a:solidFill>
            </a:endParaRPr>
          </a:p>
          <a:p>
            <a:pPr>
              <a:buClr>
                <a:schemeClr val="bg1"/>
              </a:buClr>
              <a:buFont typeface="Wingdings" panose="05000000000000000000" pitchFamily="2" charset="2"/>
              <a:buChar char="§"/>
            </a:pPr>
            <a:r>
              <a:rPr lang="en-US" sz="2000" dirty="0" smtClean="0">
                <a:solidFill>
                  <a:schemeClr val="bg2"/>
                </a:solidFill>
              </a:rPr>
              <a:t>Data were weighted based on:</a:t>
            </a:r>
            <a:endParaRPr lang="en-US" sz="2000" dirty="0">
              <a:solidFill>
                <a:schemeClr val="bg2"/>
              </a:solidFill>
            </a:endParaRPr>
          </a:p>
          <a:p>
            <a:pPr lvl="1">
              <a:buClr>
                <a:schemeClr val="bg1"/>
              </a:buClr>
              <a:buFont typeface="Arial" panose="020B0604020202020204" pitchFamily="34" charset="0"/>
              <a:buChar char="•"/>
            </a:pPr>
            <a:r>
              <a:rPr lang="en-US" sz="2000" dirty="0" smtClean="0">
                <a:solidFill>
                  <a:schemeClr val="bg2"/>
                </a:solidFill>
              </a:rPr>
              <a:t>1) </a:t>
            </a:r>
            <a:r>
              <a:rPr lang="en-US" sz="2000" dirty="0">
                <a:solidFill>
                  <a:schemeClr val="bg2"/>
                </a:solidFill>
              </a:rPr>
              <a:t>P</a:t>
            </a:r>
            <a:r>
              <a:rPr lang="en-US" sz="2000" dirty="0" smtClean="0">
                <a:solidFill>
                  <a:schemeClr val="bg2"/>
                </a:solidFill>
              </a:rPr>
              <a:t>robability of selection</a:t>
            </a:r>
          </a:p>
          <a:p>
            <a:pPr lvl="1">
              <a:buClr>
                <a:schemeClr val="bg1"/>
              </a:buClr>
              <a:buFont typeface="Arial" panose="020B0604020202020204" pitchFamily="34" charset="0"/>
              <a:buChar char="•"/>
            </a:pPr>
            <a:r>
              <a:rPr lang="en-US" sz="2000" dirty="0" smtClean="0">
                <a:solidFill>
                  <a:schemeClr val="bg2"/>
                </a:solidFill>
              </a:rPr>
              <a:t>2) Household non-response</a:t>
            </a:r>
          </a:p>
          <a:p>
            <a:pPr lvl="1">
              <a:buClr>
                <a:schemeClr val="bg1"/>
              </a:buClr>
              <a:buFont typeface="Arial" panose="020B0604020202020204" pitchFamily="34" charset="0"/>
              <a:buChar char="•"/>
            </a:pPr>
            <a:r>
              <a:rPr lang="en-US" sz="2000" dirty="0" smtClean="0">
                <a:solidFill>
                  <a:schemeClr val="bg2"/>
                </a:solidFill>
              </a:rPr>
              <a:t>3) </a:t>
            </a:r>
            <a:r>
              <a:rPr lang="en-US" sz="2000" dirty="0">
                <a:solidFill>
                  <a:schemeClr val="bg2"/>
                </a:solidFill>
              </a:rPr>
              <a:t>Individual non-response</a:t>
            </a:r>
          </a:p>
          <a:p>
            <a:pPr lvl="1">
              <a:buClr>
                <a:schemeClr val="bg1"/>
              </a:buClr>
              <a:buFont typeface="Arial" panose="020B0604020202020204" pitchFamily="34" charset="0"/>
              <a:buChar char="•"/>
            </a:pPr>
            <a:endParaRPr lang="en-US" sz="2000" dirty="0" smtClean="0">
              <a:solidFill>
                <a:schemeClr val="bg2"/>
              </a:solidFill>
            </a:endParaRPr>
          </a:p>
          <a:p>
            <a:pPr>
              <a:buClr>
                <a:schemeClr val="bg1"/>
              </a:buClr>
              <a:buFont typeface="Wingdings" panose="05000000000000000000" pitchFamily="2" charset="2"/>
              <a:buChar char="§"/>
            </a:pPr>
            <a:r>
              <a:rPr lang="en-US" sz="2000" dirty="0" smtClean="0">
                <a:solidFill>
                  <a:schemeClr val="bg2"/>
                </a:solidFill>
              </a:rPr>
              <a:t>Ensured each camp’s weights summed to population of the camp</a:t>
            </a:r>
            <a:endParaRPr lang="en-US" sz="2000" dirty="0">
              <a:solidFill>
                <a:schemeClr val="bg2"/>
              </a:solidFill>
            </a:endParaRPr>
          </a:p>
          <a:p>
            <a:endParaRPr lang="en-US" dirty="0"/>
          </a:p>
        </p:txBody>
      </p:sp>
    </p:spTree>
    <p:extLst>
      <p:ext uri="{BB962C8B-B14F-4D97-AF65-F5344CB8AC3E}">
        <p14:creationId xmlns:p14="http://schemas.microsoft.com/office/powerpoint/2010/main" val="9783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440744"/>
            <a:ext cx="7543800" cy="769310"/>
          </a:xfrm>
        </p:spPr>
        <p:txBody>
          <a:bodyPr/>
          <a:lstStyle/>
          <a:p>
            <a:r>
              <a:rPr lang="en-US" dirty="0" smtClean="0">
                <a:solidFill>
                  <a:schemeClr val="bg1"/>
                </a:solidFill>
              </a:rPr>
              <a:t>Data Collection</a:t>
            </a:r>
            <a:endParaRPr lang="en-US" dirty="0">
              <a:solidFill>
                <a:schemeClr val="bg1"/>
              </a:solidFill>
            </a:endParaRPr>
          </a:p>
        </p:txBody>
      </p:sp>
      <p:sp>
        <p:nvSpPr>
          <p:cNvPr id="3" name="Content Placeholder 2"/>
          <p:cNvSpPr>
            <a:spLocks noGrp="1"/>
          </p:cNvSpPr>
          <p:nvPr>
            <p:ph idx="1"/>
          </p:nvPr>
        </p:nvSpPr>
        <p:spPr>
          <a:xfrm>
            <a:off x="392974" y="2199026"/>
            <a:ext cx="7812482" cy="1094284"/>
          </a:xfrm>
        </p:spPr>
        <p:txBody>
          <a:bodyPr/>
          <a:lstStyle/>
          <a:p>
            <a:pPr lvl="1">
              <a:buClr>
                <a:schemeClr val="bg1"/>
              </a:buClr>
              <a:buFont typeface="Wingdings" panose="05000000000000000000" pitchFamily="2" charset="2"/>
              <a:buChar char="§"/>
            </a:pPr>
            <a:r>
              <a:rPr lang="en-US" sz="1800" dirty="0" smtClean="0">
                <a:solidFill>
                  <a:schemeClr val="bg2"/>
                </a:solidFill>
              </a:rPr>
              <a:t>Surveyors </a:t>
            </a:r>
            <a:r>
              <a:rPr lang="en-US" sz="1800" dirty="0">
                <a:solidFill>
                  <a:schemeClr val="bg2"/>
                </a:solidFill>
              </a:rPr>
              <a:t>had experience </a:t>
            </a:r>
            <a:r>
              <a:rPr lang="en-US" sz="1800" dirty="0" smtClean="0">
                <a:solidFill>
                  <a:schemeClr val="bg2"/>
                </a:solidFill>
              </a:rPr>
              <a:t>using </a:t>
            </a:r>
            <a:r>
              <a:rPr lang="en-US" sz="1800" dirty="0">
                <a:solidFill>
                  <a:schemeClr val="bg2"/>
                </a:solidFill>
              </a:rPr>
              <a:t>the application </a:t>
            </a:r>
            <a:r>
              <a:rPr lang="en-US" sz="1800" dirty="0" smtClean="0">
                <a:solidFill>
                  <a:schemeClr val="bg2"/>
                </a:solidFill>
              </a:rPr>
              <a:t>from previous </a:t>
            </a:r>
            <a:r>
              <a:rPr lang="en-US" sz="1800" dirty="0">
                <a:solidFill>
                  <a:schemeClr val="bg2"/>
                </a:solidFill>
              </a:rPr>
              <a:t>polio vaccination campaigns in </a:t>
            </a:r>
            <a:r>
              <a:rPr lang="en-US" sz="1800" dirty="0" smtClean="0">
                <a:solidFill>
                  <a:schemeClr val="bg2"/>
                </a:solidFill>
              </a:rPr>
              <a:t>Iraq</a:t>
            </a:r>
          </a:p>
          <a:p>
            <a:pPr lvl="1">
              <a:buClr>
                <a:schemeClr val="bg1"/>
              </a:buClr>
              <a:buFont typeface="Wingdings" panose="05000000000000000000" pitchFamily="2" charset="2"/>
              <a:buChar char="§"/>
            </a:pPr>
            <a:endParaRPr lang="en-US" sz="1800" dirty="0" smtClean="0">
              <a:solidFill>
                <a:schemeClr val="bg2"/>
              </a:solidFill>
            </a:endParaRPr>
          </a:p>
          <a:p>
            <a:pPr lvl="1">
              <a:buClr>
                <a:schemeClr val="bg1"/>
              </a:buClr>
              <a:buFont typeface="Wingdings" panose="05000000000000000000" pitchFamily="2" charset="2"/>
              <a:buChar char="§"/>
            </a:pPr>
            <a:r>
              <a:rPr lang="en-US" sz="1800" dirty="0" smtClean="0">
                <a:solidFill>
                  <a:schemeClr val="bg2"/>
                </a:solidFill>
              </a:rPr>
              <a:t>Conducted </a:t>
            </a:r>
            <a:r>
              <a:rPr lang="en-US" sz="1800" dirty="0">
                <a:solidFill>
                  <a:schemeClr val="bg2"/>
                </a:solidFill>
              </a:rPr>
              <a:t>real-time data entry and GPS tracking of survey </a:t>
            </a:r>
            <a:r>
              <a:rPr lang="en-US" sz="1800" dirty="0" smtClean="0">
                <a:solidFill>
                  <a:schemeClr val="bg2"/>
                </a:solidFill>
              </a:rPr>
              <a:t>teams</a:t>
            </a:r>
          </a:p>
          <a:p>
            <a:endParaRPr lang="en-US" dirty="0">
              <a:solidFill>
                <a:schemeClr val="bg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913" y="3620890"/>
            <a:ext cx="3673055" cy="2518170"/>
          </a:xfrm>
          <a:prstGeom prst="rect">
            <a:avLst/>
          </a:prstGeom>
        </p:spPr>
      </p:pic>
      <p:sp>
        <p:nvSpPr>
          <p:cNvPr id="5" name="TextBox 4"/>
          <p:cNvSpPr txBox="1"/>
          <p:nvPr/>
        </p:nvSpPr>
        <p:spPr>
          <a:xfrm>
            <a:off x="729343" y="2253343"/>
            <a:ext cx="184731" cy="369332"/>
          </a:xfrm>
          <a:prstGeom prst="rect">
            <a:avLst/>
          </a:prstGeom>
          <a:noFill/>
        </p:spPr>
        <p:txBody>
          <a:bodyPr wrap="none" rtlCol="0">
            <a:spAutoFit/>
          </a:bodyPr>
          <a:lstStyle/>
          <a:p>
            <a:endParaRPr lang="en-US" dirty="0"/>
          </a:p>
        </p:txBody>
      </p:sp>
      <p:sp>
        <p:nvSpPr>
          <p:cNvPr id="6" name="TextBox 5"/>
          <p:cNvSpPr txBox="1"/>
          <p:nvPr/>
        </p:nvSpPr>
        <p:spPr>
          <a:xfrm>
            <a:off x="984264" y="1275696"/>
            <a:ext cx="7221192" cy="923330"/>
          </a:xfrm>
          <a:prstGeom prst="rect">
            <a:avLst/>
          </a:prstGeom>
          <a:noFill/>
        </p:spPr>
        <p:txBody>
          <a:bodyPr wrap="square" rtlCol="0">
            <a:spAutoFit/>
          </a:bodyPr>
          <a:lstStyle/>
          <a:p>
            <a:r>
              <a:rPr lang="en-US" dirty="0">
                <a:solidFill>
                  <a:schemeClr val="bg2"/>
                </a:solidFill>
              </a:rPr>
              <a:t>All data were collected using the </a:t>
            </a:r>
            <a:r>
              <a:rPr lang="en-US" i="1" dirty="0">
                <a:solidFill>
                  <a:schemeClr val="bg2"/>
                </a:solidFill>
              </a:rPr>
              <a:t>Survey123</a:t>
            </a:r>
            <a:r>
              <a:rPr lang="en-US" dirty="0">
                <a:solidFill>
                  <a:schemeClr val="bg2"/>
                </a:solidFill>
              </a:rPr>
              <a:t> application installed in electronic tablets</a:t>
            </a:r>
          </a:p>
          <a:p>
            <a:endParaRPr lang="en-US" dirty="0"/>
          </a:p>
        </p:txBody>
      </p:sp>
      <p:sp>
        <p:nvSpPr>
          <p:cNvPr id="7" name="TextBox 6"/>
          <p:cNvSpPr txBox="1"/>
          <p:nvPr/>
        </p:nvSpPr>
        <p:spPr>
          <a:xfrm>
            <a:off x="392974" y="3743607"/>
            <a:ext cx="4342312" cy="2585323"/>
          </a:xfrm>
          <a:prstGeom prst="rect">
            <a:avLst/>
          </a:prstGeom>
          <a:noFill/>
        </p:spPr>
        <p:txBody>
          <a:bodyPr wrap="square" rtlCol="0">
            <a:spAutoFit/>
          </a:bodyPr>
          <a:lstStyle/>
          <a:p>
            <a:pPr marL="742950" lvl="1" indent="-285750">
              <a:buClr>
                <a:schemeClr val="bg1"/>
              </a:buClr>
              <a:buFont typeface="Wingdings" panose="05000000000000000000" pitchFamily="2" charset="2"/>
              <a:buChar char="§"/>
            </a:pPr>
            <a:r>
              <a:rPr lang="en-US" dirty="0" smtClean="0">
                <a:solidFill>
                  <a:schemeClr val="bg2"/>
                </a:solidFill>
              </a:rPr>
              <a:t>Allowed </a:t>
            </a:r>
            <a:r>
              <a:rPr lang="en-US" dirty="0">
                <a:solidFill>
                  <a:schemeClr val="bg2"/>
                </a:solidFill>
              </a:rPr>
              <a:t>CDC and WHO partners to provide remote data quality </a:t>
            </a:r>
            <a:r>
              <a:rPr lang="en-US" dirty="0" smtClean="0">
                <a:solidFill>
                  <a:schemeClr val="bg2"/>
                </a:solidFill>
              </a:rPr>
              <a:t>checks</a:t>
            </a:r>
          </a:p>
          <a:p>
            <a:pPr marL="742950" lvl="1" indent="-285750">
              <a:buClr>
                <a:schemeClr val="bg1"/>
              </a:buClr>
              <a:buFont typeface="Wingdings" panose="05000000000000000000" pitchFamily="2" charset="2"/>
              <a:buChar char="§"/>
            </a:pPr>
            <a:endParaRPr lang="en-US" dirty="0" smtClean="0">
              <a:solidFill>
                <a:schemeClr val="bg2"/>
              </a:solidFill>
            </a:endParaRPr>
          </a:p>
          <a:p>
            <a:pPr marL="742950" lvl="1" indent="-285750">
              <a:buClr>
                <a:schemeClr val="bg1"/>
              </a:buClr>
              <a:buFont typeface="Wingdings" panose="05000000000000000000" pitchFamily="2" charset="2"/>
              <a:buChar char="§"/>
            </a:pPr>
            <a:r>
              <a:rPr lang="en-US" dirty="0" smtClean="0">
                <a:solidFill>
                  <a:schemeClr val="bg2"/>
                </a:solidFill>
              </a:rPr>
              <a:t>CDC team gave </a:t>
            </a:r>
            <a:r>
              <a:rPr lang="en-US" dirty="0">
                <a:solidFill>
                  <a:schemeClr val="bg2"/>
                </a:solidFill>
              </a:rPr>
              <a:t>daily feedback to team supervisors for immediate corrective actions</a:t>
            </a:r>
          </a:p>
          <a:p>
            <a:pPr marL="742950" lvl="1" indent="-285750">
              <a:buFont typeface="Arial" panose="020B0604020202020204" pitchFamily="34" charset="0"/>
              <a:buChar char="•"/>
            </a:pPr>
            <a:endParaRPr lang="en-US" dirty="0" smtClean="0">
              <a:solidFill>
                <a:schemeClr val="bg2"/>
              </a:solidFill>
            </a:endParaRPr>
          </a:p>
          <a:p>
            <a:pPr lvl="1"/>
            <a:endParaRPr lang="en-US" dirty="0">
              <a:solidFill>
                <a:schemeClr val="bg2"/>
              </a:solidFill>
            </a:endParaRPr>
          </a:p>
        </p:txBody>
      </p:sp>
    </p:spTree>
    <p:extLst>
      <p:ext uri="{BB962C8B-B14F-4D97-AF65-F5344CB8AC3E}">
        <p14:creationId xmlns:p14="http://schemas.microsoft.com/office/powerpoint/2010/main" val="30406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Cholera is caused by poverty, lack of sanitation and clean water</a:t>
            </a:r>
          </a:p>
        </p:txBody>
      </p:sp>
      <p:sp>
        <p:nvSpPr>
          <p:cNvPr id="3" name="Content Placeholder 2"/>
          <p:cNvSpPr>
            <a:spLocks noGrp="1"/>
          </p:cNvSpPr>
          <p:nvPr>
            <p:ph idx="1"/>
          </p:nvPr>
        </p:nvSpPr>
        <p:spPr>
          <a:xfrm>
            <a:off x="457199" y="1600201"/>
            <a:ext cx="5169877" cy="4191000"/>
          </a:xfrm>
        </p:spPr>
        <p:txBody>
          <a:bodyPr/>
          <a:lstStyle/>
          <a:p>
            <a:r>
              <a:rPr lang="en-US" dirty="0"/>
              <a:t>Cholera is a disease characterized by</a:t>
            </a:r>
          </a:p>
          <a:p>
            <a:pPr lvl="1"/>
            <a:r>
              <a:rPr lang="en-US" dirty="0"/>
              <a:t>Severe watery diarrhea</a:t>
            </a:r>
          </a:p>
          <a:p>
            <a:pPr lvl="1"/>
            <a:r>
              <a:rPr lang="en-US" dirty="0"/>
              <a:t>Vomiting</a:t>
            </a:r>
          </a:p>
          <a:p>
            <a:pPr lvl="1"/>
            <a:r>
              <a:rPr lang="en-US" dirty="0"/>
              <a:t>Rapid and severe dehydration</a:t>
            </a:r>
          </a:p>
          <a:p>
            <a:pPr lvl="1"/>
            <a:r>
              <a:rPr lang="en-US" dirty="0"/>
              <a:t>Death without adequate treatment</a:t>
            </a:r>
          </a:p>
          <a:p>
            <a:pPr marL="457200" lvl="1" indent="0">
              <a:buNone/>
            </a:pPr>
            <a:endParaRPr lang="en-US" dirty="0"/>
          </a:p>
          <a:p>
            <a:r>
              <a:rPr lang="en-US" dirty="0"/>
              <a:t>Cholera is caused by a bacteria called </a:t>
            </a:r>
            <a:r>
              <a:rPr lang="en-US" i="1" dirty="0"/>
              <a:t>Vibrio </a:t>
            </a:r>
            <a:r>
              <a:rPr lang="en-US" i="1" dirty="0" err="1"/>
              <a:t>cholerae</a:t>
            </a:r>
            <a:r>
              <a:rPr lang="en-US" dirty="0"/>
              <a:t>, which is transmitted through the oral-fecal by ingesting contaminated food or water</a:t>
            </a:r>
            <a:r>
              <a:rPr lang="en-US" dirty="0" smtClean="0"/>
              <a:t>.</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1622" y="2624932"/>
            <a:ext cx="313517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1317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smtClean="0"/>
              <a:t>RESULTS</a:t>
            </a:r>
            <a:br>
              <a:rPr lang="en-US" dirty="0" smtClean="0"/>
            </a:br>
            <a:endParaRPr lang="en-US" dirty="0"/>
          </a:p>
        </p:txBody>
      </p:sp>
    </p:spTree>
    <p:extLst>
      <p:ext uri="{BB962C8B-B14F-4D97-AF65-F5344CB8AC3E}">
        <p14:creationId xmlns:p14="http://schemas.microsoft.com/office/powerpoint/2010/main" val="55542291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61266"/>
            <a:ext cx="7543800" cy="751086"/>
          </a:xfrm>
        </p:spPr>
        <p:txBody>
          <a:bodyPr/>
          <a:lstStyle/>
          <a:p>
            <a:r>
              <a:rPr lang="en-US" dirty="0" smtClean="0">
                <a:solidFill>
                  <a:schemeClr val="bg1"/>
                </a:solidFill>
              </a:rPr>
              <a:t>Results</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200" dirty="0" smtClean="0">
                <a:solidFill>
                  <a:schemeClr val="bg2"/>
                </a:solidFill>
              </a:rPr>
              <a:t>1,226 </a:t>
            </a:r>
            <a:r>
              <a:rPr lang="en-US" sz="2200" dirty="0">
                <a:solidFill>
                  <a:schemeClr val="bg2"/>
                </a:solidFill>
              </a:rPr>
              <a:t>households and 5,007 individuals participated in the </a:t>
            </a:r>
            <a:r>
              <a:rPr lang="en-US" sz="2200" dirty="0" smtClean="0">
                <a:solidFill>
                  <a:schemeClr val="bg2"/>
                </a:solidFill>
              </a:rPr>
              <a:t>survey</a:t>
            </a:r>
          </a:p>
          <a:p>
            <a:endParaRPr lang="en-US" sz="2200" dirty="0" smtClean="0">
              <a:solidFill>
                <a:schemeClr val="bg2"/>
              </a:solidFill>
            </a:endParaRPr>
          </a:p>
          <a:p>
            <a:r>
              <a:rPr lang="en-US" sz="2200" dirty="0" smtClean="0">
                <a:solidFill>
                  <a:schemeClr val="bg2"/>
                </a:solidFill>
              </a:rPr>
              <a:t>The </a:t>
            </a:r>
            <a:r>
              <a:rPr lang="en-US" sz="2200" dirty="0">
                <a:solidFill>
                  <a:schemeClr val="bg2"/>
                </a:solidFill>
              </a:rPr>
              <a:t>overall </a:t>
            </a:r>
            <a:r>
              <a:rPr lang="en-US" sz="2200" dirty="0" smtClean="0">
                <a:solidFill>
                  <a:schemeClr val="bg2"/>
                </a:solidFill>
              </a:rPr>
              <a:t>household response </a:t>
            </a:r>
            <a:r>
              <a:rPr lang="en-US" sz="2200" dirty="0">
                <a:solidFill>
                  <a:schemeClr val="bg2"/>
                </a:solidFill>
              </a:rPr>
              <a:t>rate </a:t>
            </a:r>
            <a:r>
              <a:rPr lang="en-US" sz="2200" dirty="0" smtClean="0">
                <a:solidFill>
                  <a:schemeClr val="bg2"/>
                </a:solidFill>
              </a:rPr>
              <a:t>was </a:t>
            </a:r>
            <a:r>
              <a:rPr lang="en-US" sz="2200" dirty="0">
                <a:solidFill>
                  <a:schemeClr val="bg2"/>
                </a:solidFill>
              </a:rPr>
              <a:t>99</a:t>
            </a:r>
            <a:r>
              <a:rPr lang="en-US" sz="2200" dirty="0" smtClean="0">
                <a:solidFill>
                  <a:schemeClr val="bg2"/>
                </a:solidFill>
              </a:rPr>
              <a:t>%.</a:t>
            </a:r>
          </a:p>
          <a:p>
            <a:pPr lvl="1"/>
            <a:r>
              <a:rPr lang="en-US" sz="1800" dirty="0" smtClean="0">
                <a:solidFill>
                  <a:schemeClr val="bg2"/>
                </a:solidFill>
              </a:rPr>
              <a:t>Response rate for individual governorates ranged from 93% - 100%</a:t>
            </a:r>
            <a:endParaRPr lang="en-US" sz="1800" dirty="0">
              <a:solidFill>
                <a:schemeClr val="bg2"/>
              </a:solidFill>
            </a:endParaRPr>
          </a:p>
          <a:p>
            <a:endParaRPr lang="en-US" sz="2900" dirty="0">
              <a:solidFill>
                <a:schemeClr val="bg2"/>
              </a:solidFill>
            </a:endParaRPr>
          </a:p>
          <a:p>
            <a:endParaRPr lang="en-US" dirty="0">
              <a:solidFill>
                <a:schemeClr val="bg2"/>
              </a:solidFill>
            </a:endParaRPr>
          </a:p>
          <a:p>
            <a:endParaRPr lang="en-US" dirty="0"/>
          </a:p>
        </p:txBody>
      </p:sp>
    </p:spTree>
    <p:extLst>
      <p:ext uri="{BB962C8B-B14F-4D97-AF65-F5344CB8AC3E}">
        <p14:creationId xmlns:p14="http://schemas.microsoft.com/office/powerpoint/2010/main" val="7174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605104"/>
            <a:ext cx="7543800" cy="781908"/>
          </a:xfrm>
        </p:spPr>
        <p:txBody>
          <a:bodyPr>
            <a:normAutofit fontScale="90000"/>
          </a:bodyPr>
          <a:lstStyle/>
          <a:p>
            <a:r>
              <a:rPr lang="en-US" sz="2000" dirty="0">
                <a:solidFill>
                  <a:schemeClr val="bg1"/>
                </a:solidFill>
              </a:rPr>
              <a:t>Table 2. Individual and household characteristics of participants in oral cholera vaccination coverage survey, Iraq, 2015</a:t>
            </a:r>
            <a:r>
              <a:rPr lang="en-US" dirty="0"/>
              <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3438374"/>
              </p:ext>
            </p:extLst>
          </p:nvPr>
        </p:nvGraphicFramePr>
        <p:xfrm>
          <a:off x="668333" y="2008738"/>
          <a:ext cx="7853051" cy="1533525"/>
        </p:xfrm>
        <a:graphic>
          <a:graphicData uri="http://schemas.openxmlformats.org/drawingml/2006/table">
            <a:tbl>
              <a:tblPr firstRow="1" firstCol="1" bandRow="1">
                <a:tableStyleId>{5C22544A-7EE6-4342-B048-85BDC9FD1C3A}</a:tableStyleId>
              </a:tblPr>
              <a:tblGrid>
                <a:gridCol w="2845428"/>
                <a:gridCol w="1735519"/>
                <a:gridCol w="1565699"/>
                <a:gridCol w="1706405"/>
              </a:tblGrid>
              <a:tr h="190500">
                <a:tc>
                  <a:txBody>
                    <a:bodyPr/>
                    <a:lstStyle/>
                    <a:p>
                      <a:pPr marL="0" marR="0">
                        <a:spcBef>
                          <a:spcPts val="0"/>
                        </a:spcBef>
                        <a:spcAft>
                          <a:spcPts val="0"/>
                        </a:spcAft>
                      </a:pPr>
                      <a:r>
                        <a:rPr lang="en-US" sz="1000" dirty="0">
                          <a:solidFill>
                            <a:sysClr val="windowText" lastClr="000000"/>
                          </a:solidFill>
                          <a:effectLst/>
                        </a:rPr>
                        <a:t>Characteristics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Frequency</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Weighted Percent</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 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0500">
                <a:tc>
                  <a:txBody>
                    <a:bodyPr/>
                    <a:lstStyle/>
                    <a:p>
                      <a:pPr marL="0" marR="0">
                        <a:spcBef>
                          <a:spcPts val="0"/>
                        </a:spcBef>
                        <a:spcAft>
                          <a:spcPts val="0"/>
                        </a:spcAft>
                      </a:pPr>
                      <a:r>
                        <a:rPr lang="en-US" sz="1000" dirty="0">
                          <a:solidFill>
                            <a:sysClr val="windowText" lastClr="000000"/>
                          </a:solidFill>
                          <a:effectLst/>
                        </a:rPr>
                        <a:t>Sex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190500">
                <a:tc>
                  <a:txBody>
                    <a:bodyPr/>
                    <a:lstStyle/>
                    <a:p>
                      <a:pPr marL="0" marR="0">
                        <a:spcBef>
                          <a:spcPts val="0"/>
                        </a:spcBef>
                        <a:spcAft>
                          <a:spcPts val="0"/>
                        </a:spcAft>
                      </a:pPr>
                      <a:r>
                        <a:rPr lang="en-US" sz="1000">
                          <a:solidFill>
                            <a:sysClr val="windowText" lastClr="000000"/>
                          </a:solidFill>
                          <a:effectLst/>
                        </a:rPr>
                        <a:t>   Male</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2487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49%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(47%, 51%)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dirty="0">
                          <a:solidFill>
                            <a:sysClr val="windowText" lastClr="000000"/>
                          </a:solidFill>
                          <a:effectLst/>
                        </a:rPr>
                        <a:t>   Female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2500</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(49%, 53%)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dirty="0">
                          <a:solidFill>
                            <a:sysClr val="windowText" lastClr="000000"/>
                          </a:solidFill>
                          <a:effectLst/>
                        </a:rPr>
                        <a:t>Age (years)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190500">
                <a:tc>
                  <a:txBody>
                    <a:bodyPr/>
                    <a:lstStyle/>
                    <a:p>
                      <a:pPr marL="0" marR="0">
                        <a:spcBef>
                          <a:spcPts val="0"/>
                        </a:spcBef>
                        <a:spcAft>
                          <a:spcPts val="0"/>
                        </a:spcAft>
                      </a:pPr>
                      <a:r>
                        <a:rPr lang="en-US" sz="1000" dirty="0">
                          <a:solidFill>
                            <a:sysClr val="windowText" lastClr="000000"/>
                          </a:solidFill>
                          <a:effectLst/>
                        </a:rPr>
                        <a:t>   1-4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650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(9%, 11%)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a:solidFill>
                            <a:sysClr val="windowText" lastClr="000000"/>
                          </a:solidFill>
                          <a:effectLst/>
                        </a:rPr>
                        <a:t>   5-14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1235</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(19%, 24%)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a:solidFill>
                            <a:sysClr val="windowText" lastClr="000000"/>
                          </a:solidFill>
                          <a:effectLst/>
                        </a:rPr>
                        <a:t>   ≥15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3117</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(66%, 71%)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474766147"/>
              </p:ext>
            </p:extLst>
          </p:nvPr>
        </p:nvGraphicFramePr>
        <p:xfrm>
          <a:off x="668332" y="4076731"/>
          <a:ext cx="7853051" cy="1190625"/>
        </p:xfrm>
        <a:graphic>
          <a:graphicData uri="http://schemas.openxmlformats.org/drawingml/2006/table">
            <a:tbl>
              <a:tblPr firstRow="1" firstCol="1" bandRow="1">
                <a:tableStyleId>{5C22544A-7EE6-4342-B048-85BDC9FD1C3A}</a:tableStyleId>
              </a:tblPr>
              <a:tblGrid>
                <a:gridCol w="2845428"/>
                <a:gridCol w="1735519"/>
                <a:gridCol w="1565699"/>
                <a:gridCol w="1706405"/>
              </a:tblGrid>
              <a:tr h="190500">
                <a:tc>
                  <a:txBody>
                    <a:bodyPr/>
                    <a:lstStyle/>
                    <a:p>
                      <a:pPr marL="0" marR="0">
                        <a:spcBef>
                          <a:spcPts val="0"/>
                        </a:spcBef>
                        <a:spcAft>
                          <a:spcPts val="0"/>
                        </a:spcAft>
                      </a:pPr>
                      <a:r>
                        <a:rPr lang="en-US" sz="1000" dirty="0">
                          <a:solidFill>
                            <a:sysClr val="windowText" lastClr="000000"/>
                          </a:solidFill>
                          <a:effectLst/>
                        </a:rPr>
                        <a:t>Characteristics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Frequency</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Weighted Percent</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 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00025">
                <a:tc>
                  <a:txBody>
                    <a:bodyPr/>
                    <a:lstStyle/>
                    <a:p>
                      <a:pPr marL="0" marR="0">
                        <a:spcBef>
                          <a:spcPts val="0"/>
                        </a:spcBef>
                        <a:spcAft>
                          <a:spcPts val="0"/>
                        </a:spcAft>
                      </a:pPr>
                      <a:r>
                        <a:rPr lang="en-US" sz="1000" dirty="0">
                          <a:solidFill>
                            <a:sysClr val="windowText" lastClr="000000"/>
                          </a:solidFill>
                          <a:effectLst/>
                        </a:rPr>
                        <a:t>Number of residents per household</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5007</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median: 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IQR: </a:t>
                      </a:r>
                      <a:r>
                        <a:rPr lang="en-US" sz="1000" dirty="0">
                          <a:solidFill>
                            <a:sysClr val="windowText" lastClr="000000"/>
                          </a:solidFill>
                          <a:effectLst/>
                        </a:rPr>
                        <a:t>3-5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primary water source </a:t>
                      </a:r>
                      <a:r>
                        <a:rPr lang="en-US" sz="1000" baseline="30000" dirty="0">
                          <a:solidFill>
                            <a:sysClr val="windowText" lastClr="000000"/>
                          </a:solidFill>
                          <a:effectLst/>
                        </a:rPr>
                        <a:t>1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2559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79%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(74%, 84%)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secondary water source </a:t>
                      </a:r>
                      <a:r>
                        <a:rPr lang="en-US" sz="1000" baseline="30000" dirty="0">
                          <a:solidFill>
                            <a:sysClr val="windowText" lastClr="000000"/>
                          </a:solidFill>
                          <a:effectLst/>
                        </a:rPr>
                        <a:t>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latin typeface="+mn-lt"/>
                          <a:ea typeface="+mn-ea"/>
                          <a:cs typeface="+mn-cs"/>
                        </a:rPr>
                        <a:t>1573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55%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(49%, 61%)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sanitation </a:t>
                      </a:r>
                      <a:r>
                        <a:rPr lang="en-US" sz="1000" baseline="30000" dirty="0">
                          <a:solidFill>
                            <a:sysClr val="windowText" lastClr="000000"/>
                          </a:solidFill>
                          <a:effectLst/>
                        </a:rPr>
                        <a:t>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4043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(84%, 92%)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smtClean="0">
                          <a:solidFill>
                            <a:sysClr val="windowText" lastClr="000000"/>
                          </a:solidFill>
                          <a:effectLst/>
                        </a:rPr>
                        <a:t>Had </a:t>
                      </a:r>
                      <a:r>
                        <a:rPr lang="en-US" sz="1000" dirty="0">
                          <a:solidFill>
                            <a:sysClr val="windowText" lastClr="000000"/>
                          </a:solidFill>
                          <a:effectLst/>
                        </a:rPr>
                        <a:t>soap for handwashing</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4079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(84%, 92%)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7" name="TextBox 6"/>
          <p:cNvSpPr txBox="1"/>
          <p:nvPr/>
        </p:nvSpPr>
        <p:spPr>
          <a:xfrm>
            <a:off x="668332" y="1670184"/>
            <a:ext cx="1107996" cy="338554"/>
          </a:xfrm>
          <a:prstGeom prst="rect">
            <a:avLst/>
          </a:prstGeom>
          <a:noFill/>
        </p:spPr>
        <p:txBody>
          <a:bodyPr wrap="none" rtlCol="0">
            <a:spAutoFit/>
          </a:bodyPr>
          <a:lstStyle/>
          <a:p>
            <a:r>
              <a:rPr lang="en-US" sz="1600" dirty="0" smtClean="0">
                <a:solidFill>
                  <a:schemeClr val="bg1"/>
                </a:solidFill>
              </a:rPr>
              <a:t>Individual:</a:t>
            </a:r>
            <a:endParaRPr lang="en-US" sz="1600" dirty="0">
              <a:solidFill>
                <a:schemeClr val="bg1"/>
              </a:solidFill>
            </a:endParaRPr>
          </a:p>
        </p:txBody>
      </p:sp>
      <p:sp>
        <p:nvSpPr>
          <p:cNvPr id="8" name="TextBox 7"/>
          <p:cNvSpPr txBox="1"/>
          <p:nvPr/>
        </p:nvSpPr>
        <p:spPr>
          <a:xfrm>
            <a:off x="668332" y="3738177"/>
            <a:ext cx="1196161" cy="338554"/>
          </a:xfrm>
          <a:prstGeom prst="rect">
            <a:avLst/>
          </a:prstGeom>
          <a:noFill/>
        </p:spPr>
        <p:txBody>
          <a:bodyPr wrap="none" rtlCol="0">
            <a:spAutoFit/>
          </a:bodyPr>
          <a:lstStyle/>
          <a:p>
            <a:r>
              <a:rPr lang="en-US" sz="1600" dirty="0" smtClean="0">
                <a:solidFill>
                  <a:schemeClr val="bg1"/>
                </a:solidFill>
              </a:rPr>
              <a:t>Household:</a:t>
            </a:r>
            <a:endParaRPr lang="en-US" sz="1600" dirty="0">
              <a:solidFill>
                <a:schemeClr val="bg1"/>
              </a:solidFill>
            </a:endParaRPr>
          </a:p>
        </p:txBody>
      </p:sp>
      <p:sp>
        <p:nvSpPr>
          <p:cNvPr id="9" name="Rectangle 8"/>
          <p:cNvSpPr/>
          <p:nvPr/>
        </p:nvSpPr>
        <p:spPr>
          <a:xfrm>
            <a:off x="3531365" y="2393879"/>
            <a:ext cx="4990018" cy="3904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31365" y="2968071"/>
            <a:ext cx="4990018" cy="5741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31365" y="4284324"/>
            <a:ext cx="4990018" cy="17466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5503357"/>
            <a:ext cx="7889526" cy="915956"/>
          </a:xfrm>
          <a:prstGeom prst="rect">
            <a:avLst/>
          </a:prstGeom>
        </p:spPr>
        <p:txBody>
          <a:bodyPr wrap="square">
            <a:spAutoFit/>
          </a:bodyPr>
          <a:lstStyle/>
          <a:p>
            <a:r>
              <a:rPr lang="en-US" sz="1000" baseline="30000" dirty="0">
                <a:solidFill>
                  <a:schemeClr val="bg1"/>
                </a:solidFill>
              </a:rPr>
              <a:t>1 </a:t>
            </a:r>
            <a:r>
              <a:rPr lang="en-US" sz="1000" dirty="0">
                <a:solidFill>
                  <a:schemeClr val="bg1"/>
                </a:solidFill>
              </a:rPr>
              <a:t>Improved water sources include: In house piped water, public piped water, protected well, well with pump, protected spring water, and rain water</a:t>
            </a:r>
          </a:p>
          <a:p>
            <a:pPr>
              <a:lnSpc>
                <a:spcPct val="115000"/>
              </a:lnSpc>
            </a:pPr>
            <a:endParaRPr lang="en-US" sz="1000" dirty="0">
              <a:solidFill>
                <a:schemeClr val="bg1"/>
              </a:solidFill>
              <a:ea typeface="Calibri" panose="020F0502020204030204" pitchFamily="34" charset="0"/>
              <a:cs typeface="Arial" panose="020B0604020202020204" pitchFamily="34" charset="0"/>
            </a:endParaRPr>
          </a:p>
          <a:p>
            <a:pPr>
              <a:lnSpc>
                <a:spcPct val="115000"/>
              </a:lnSpc>
            </a:pPr>
            <a:r>
              <a:rPr lang="en-US" sz="1000" baseline="30000" dirty="0">
                <a:solidFill>
                  <a:schemeClr val="bg1"/>
                </a:solidFill>
                <a:ea typeface="Times New Roman" panose="02020603050405020304" pitchFamily="18" charset="0"/>
                <a:cs typeface="Times New Roman" panose="02020603050405020304" pitchFamily="18" charset="0"/>
              </a:rPr>
              <a:t>1 </a:t>
            </a:r>
            <a:r>
              <a:rPr lang="en-US" sz="1000" dirty="0">
                <a:solidFill>
                  <a:schemeClr val="bg1"/>
                </a:solidFill>
                <a:ea typeface="Calibri" panose="020F0502020204030204" pitchFamily="34" charset="0"/>
                <a:cs typeface="Arial" panose="020B0604020202020204" pitchFamily="34" charset="0"/>
              </a:rPr>
              <a:t>Improved sanitation sources include: Flush toilets (connected to system, septic pits, or latrines), ventilated and ameliorated pit latrine, and pit latrine with cement slab</a:t>
            </a:r>
          </a:p>
        </p:txBody>
      </p:sp>
      <p:sp>
        <p:nvSpPr>
          <p:cNvPr id="12" name="Rectangle 11"/>
          <p:cNvSpPr/>
          <p:nvPr/>
        </p:nvSpPr>
        <p:spPr>
          <a:xfrm>
            <a:off x="3531365" y="4458983"/>
            <a:ext cx="4990018" cy="41096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1365" y="4869950"/>
            <a:ext cx="4990018" cy="41096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507" y="538852"/>
            <a:ext cx="7543800" cy="407079"/>
          </a:xfrm>
        </p:spPr>
        <p:txBody>
          <a:bodyPr>
            <a:normAutofit fontScale="90000"/>
          </a:bodyPr>
          <a:lstStyle/>
          <a:p>
            <a:r>
              <a:rPr lang="en-US" sz="2200" dirty="0">
                <a:solidFill>
                  <a:schemeClr val="bg1"/>
                </a:solidFill>
              </a:rPr>
              <a:t>Table 3. Estimated oral cholera vaccination coverage, Iraq, 2015</a:t>
            </a:r>
            <a:r>
              <a:rPr lang="en-US" sz="1500" dirty="0"/>
              <a:t/>
            </a:r>
            <a:br>
              <a:rPr lang="en-US" sz="1500" dirty="0"/>
            </a:br>
            <a:endParaRPr lang="en-US" sz="1500" dirty="0"/>
          </a:p>
        </p:txBody>
      </p:sp>
      <p:graphicFrame>
        <p:nvGraphicFramePr>
          <p:cNvPr id="3" name="Table 2"/>
          <p:cNvGraphicFramePr>
            <a:graphicFrameLocks noGrp="1"/>
          </p:cNvGraphicFramePr>
          <p:nvPr>
            <p:extLst>
              <p:ext uri="{D42A27DB-BD31-4B8C-83A1-F6EECF244321}">
                <p14:modId xmlns:p14="http://schemas.microsoft.com/office/powerpoint/2010/main" val="2611750973"/>
              </p:ext>
            </p:extLst>
          </p:nvPr>
        </p:nvGraphicFramePr>
        <p:xfrm>
          <a:off x="463052" y="1479884"/>
          <a:ext cx="8110710" cy="4114801"/>
        </p:xfrm>
        <a:graphic>
          <a:graphicData uri="http://schemas.openxmlformats.org/drawingml/2006/table">
            <a:tbl>
              <a:tblPr firstRow="1" firstCol="1" bandRow="1">
                <a:tableStyleId>{5C22544A-7EE6-4342-B048-85BDC9FD1C3A}</a:tableStyleId>
              </a:tblPr>
              <a:tblGrid>
                <a:gridCol w="1211636"/>
                <a:gridCol w="720413"/>
                <a:gridCol w="817331"/>
                <a:gridCol w="868348"/>
                <a:gridCol w="693073"/>
                <a:gridCol w="772705"/>
                <a:gridCol w="925135"/>
                <a:gridCol w="428709"/>
                <a:gridCol w="866081"/>
                <a:gridCol w="807279"/>
              </a:tblGrid>
              <a:tr h="182893">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gridSpan="3">
                  <a:txBody>
                    <a:bodyPr/>
                    <a:lstStyle/>
                    <a:p>
                      <a:pPr marL="0" marR="0" algn="ctr">
                        <a:spcBef>
                          <a:spcPts val="0"/>
                        </a:spcBef>
                        <a:spcAft>
                          <a:spcPts val="0"/>
                        </a:spcAft>
                      </a:pPr>
                      <a:r>
                        <a:rPr lang="en-US" sz="1000">
                          <a:solidFill>
                            <a:sysClr val="windowText" lastClr="000000"/>
                          </a:solidFill>
                          <a:effectLst/>
                        </a:rPr>
                        <a:t>Total</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000">
                          <a:solidFill>
                            <a:sysClr val="windowText" lastClr="000000"/>
                          </a:solidFill>
                          <a:effectLst/>
                        </a:rPr>
                        <a:t>Male</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000">
                          <a:solidFill>
                            <a:sysClr val="windowText" lastClr="000000"/>
                          </a:solidFill>
                          <a:effectLst/>
                        </a:rPr>
                        <a:t>Female</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507753">
                <a:tc>
                  <a:txBody>
                    <a:bodyPr/>
                    <a:lstStyle/>
                    <a:p>
                      <a:pPr marL="0" marR="0" algn="ctr">
                        <a:spcBef>
                          <a:spcPts val="0"/>
                        </a:spcBef>
                        <a:spcAft>
                          <a:spcPts val="0"/>
                        </a:spcAft>
                      </a:pPr>
                      <a:r>
                        <a:rPr lang="en-US" sz="1000" dirty="0">
                          <a:solidFill>
                            <a:sysClr val="windowText" lastClr="000000"/>
                          </a:solidFill>
                          <a:effectLst/>
                        </a:rPr>
                        <a:t>Number of doses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dirty="0">
                          <a:solidFill>
                            <a:sysClr val="windowText" lastClr="000000"/>
                          </a:solidFill>
                          <a:effectLst/>
                        </a:rPr>
                        <a:t>N</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Weighted estimate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N</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Weighted estimate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N</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Weighted estimate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17891">
                <a:tc>
                  <a:txBody>
                    <a:bodyPr/>
                    <a:lstStyle/>
                    <a:p>
                      <a:pPr marL="0" marR="0">
                        <a:spcBef>
                          <a:spcPts val="0"/>
                        </a:spcBef>
                        <a:spcAft>
                          <a:spcPts val="0"/>
                        </a:spcAft>
                      </a:pPr>
                      <a:r>
                        <a:rPr lang="en-US" sz="1000" dirty="0">
                          <a:solidFill>
                            <a:sysClr val="windowText" lastClr="000000"/>
                          </a:solidFill>
                          <a:effectLst/>
                        </a:rPr>
                        <a:t>Overall</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65784">
                <a:tc>
                  <a:txBody>
                    <a:bodyPr/>
                    <a:lstStyle/>
                    <a:p>
                      <a:pPr marL="0" marR="0">
                        <a:spcBef>
                          <a:spcPts val="0"/>
                        </a:spcBef>
                        <a:spcAft>
                          <a:spcPts val="0"/>
                        </a:spcAft>
                      </a:pPr>
                      <a:r>
                        <a:rPr lang="en-US" sz="1000" dirty="0">
                          <a:solidFill>
                            <a:sysClr val="windowText" lastClr="000000"/>
                          </a:solidFill>
                          <a:effectLst/>
                        </a:rPr>
                        <a:t>   2 doses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3523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(85%, 89%)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1735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86%</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(83%, 89%)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1777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(85%, 90%)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dirty="0">
                          <a:solidFill>
                            <a:sysClr val="windowText" lastClr="000000"/>
                          </a:solidFill>
                          <a:effectLst/>
                        </a:rPr>
                        <a:t>   1 dose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745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 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363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(6%, 11%)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380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 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dirty="0">
                          <a:solidFill>
                            <a:sysClr val="windowText" lastClr="000000"/>
                          </a:solidFill>
                          <a:effectLst/>
                        </a:rPr>
                        <a:t>Age group</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a:solidFill>
                            <a:sysClr val="windowText" lastClr="000000"/>
                          </a:solidFill>
                          <a:effectLst/>
                        </a:rPr>
                        <a:t>   1-4 years</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65784">
                <a:tc>
                  <a:txBody>
                    <a:bodyPr/>
                    <a:lstStyle/>
                    <a:p>
                      <a:pPr marL="0" marR="0">
                        <a:spcBef>
                          <a:spcPts val="0"/>
                        </a:spcBef>
                        <a:spcAft>
                          <a:spcPts val="0"/>
                        </a:spcAft>
                      </a:pPr>
                      <a:r>
                        <a:rPr lang="en-US" sz="1000" dirty="0">
                          <a:solidFill>
                            <a:sysClr val="windowText" lastClr="000000"/>
                          </a:solidFill>
                          <a:effectLst/>
                        </a:rPr>
                        <a:t>      2 doses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407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85%</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(81%, 88%)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213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(77%, 88%)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191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(81%, 89%)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dirty="0">
                          <a:solidFill>
                            <a:sysClr val="windowText" lastClr="000000"/>
                          </a:solidFill>
                          <a:effectLst/>
                        </a:rPr>
                        <a:t>      1 dose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(3%, 7%)</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 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38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 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dirty="0">
                          <a:solidFill>
                            <a:sysClr val="windowText" lastClr="000000"/>
                          </a:solidFill>
                          <a:effectLst/>
                        </a:rPr>
                        <a:t>   5-14 years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65784">
                <a:tc>
                  <a:txBody>
                    <a:bodyPr/>
                    <a:lstStyle/>
                    <a:p>
                      <a:pPr marL="0" marR="0">
                        <a:spcBef>
                          <a:spcPts val="0"/>
                        </a:spcBef>
                        <a:spcAft>
                          <a:spcPts val="0"/>
                        </a:spcAft>
                      </a:pPr>
                      <a:r>
                        <a:rPr lang="en-US" sz="1000">
                          <a:solidFill>
                            <a:sysClr val="windowText" lastClr="000000"/>
                          </a:solidFill>
                          <a:effectLst/>
                        </a:rPr>
                        <a:t>      2 doses</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931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(85%, 92%)</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487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(83%, 92%)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442</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(84%, 93%)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a:solidFill>
                            <a:sysClr val="windowText" lastClr="000000"/>
                          </a:solidFill>
                          <a:effectLst/>
                        </a:rPr>
                        <a:t>      1 dose</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171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 11%)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 14%)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6%</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(3%, 11%)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a:solidFill>
                            <a:sysClr val="windowText" lastClr="000000"/>
                          </a:solidFill>
                          <a:effectLst/>
                        </a:rPr>
                        <a:t>   ≥15 years</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65784">
                <a:tc>
                  <a:txBody>
                    <a:bodyPr/>
                    <a:lstStyle/>
                    <a:p>
                      <a:pPr marL="0" marR="0">
                        <a:spcBef>
                          <a:spcPts val="0"/>
                        </a:spcBef>
                        <a:spcAft>
                          <a:spcPts val="0"/>
                        </a:spcAft>
                      </a:pPr>
                      <a:r>
                        <a:rPr lang="en-US" sz="1000">
                          <a:solidFill>
                            <a:sysClr val="windowText" lastClr="000000"/>
                          </a:solidFill>
                          <a:effectLst/>
                        </a:rPr>
                        <a:t>      2 doses</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2183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(84%, 90%)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1034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86%</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(83%, 89%)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1143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(84%, 91%)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17891">
                <a:tc>
                  <a:txBody>
                    <a:bodyPr/>
                    <a:lstStyle/>
                    <a:p>
                      <a:pPr marL="0" marR="0">
                        <a:spcBef>
                          <a:spcPts val="0"/>
                        </a:spcBef>
                        <a:spcAft>
                          <a:spcPts val="0"/>
                        </a:spcAft>
                      </a:pPr>
                      <a:r>
                        <a:rPr lang="en-US" sz="1000" dirty="0">
                          <a:solidFill>
                            <a:sysClr val="windowText" lastClr="000000"/>
                          </a:solidFill>
                          <a:effectLst/>
                        </a:rPr>
                        <a:t>      1 dose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483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 10%)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224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 12%)</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258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8%</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(6%, 10%)</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087" marR="68087"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1"/>
          <p:cNvSpPr>
            <a:spLocks noChangeArrowheads="1"/>
          </p:cNvSpPr>
          <p:nvPr/>
        </p:nvSpPr>
        <p:spPr bwMode="auto">
          <a:xfrm>
            <a:off x="746507" y="5746817"/>
            <a:ext cx="35995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zero doses and incomplete data not shown in table</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5" name="Rectangle 4"/>
          <p:cNvSpPr/>
          <p:nvPr/>
        </p:nvSpPr>
        <p:spPr>
          <a:xfrm>
            <a:off x="463052" y="2393786"/>
            <a:ext cx="3626063" cy="58408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95680" y="2393786"/>
            <a:ext cx="4484647" cy="58408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3052" y="3215812"/>
            <a:ext cx="3632628" cy="23788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95680" y="3215811"/>
            <a:ext cx="4478082" cy="23788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9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P spid="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87591"/>
            <a:ext cx="7543800" cy="1450757"/>
          </a:xfrm>
        </p:spPr>
        <p:txBody>
          <a:bodyPr/>
          <a:lstStyle/>
          <a:p>
            <a:r>
              <a:rPr lang="en-US" sz="2000" dirty="0" smtClean="0">
                <a:solidFill>
                  <a:schemeClr val="bg1"/>
                </a:solidFill>
              </a:rPr>
              <a:t>Table 4. Coverage estimates in Northern Governorates</a:t>
            </a:r>
            <a:endParaRPr lang="en-US" sz="20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32841591"/>
              </p:ext>
            </p:extLst>
          </p:nvPr>
        </p:nvGraphicFramePr>
        <p:xfrm>
          <a:off x="822960" y="1924050"/>
          <a:ext cx="7543800" cy="2560320"/>
        </p:xfrm>
        <a:graphic>
          <a:graphicData uri="http://schemas.openxmlformats.org/drawingml/2006/table">
            <a:tbl>
              <a:tblPr firstRow="1" firstCol="1" bandRow="1">
                <a:tableStyleId>{46F890A9-2807-4EBB-B81D-B2AA78EC7F39}</a:tableStyleId>
              </a:tblPr>
              <a:tblGrid>
                <a:gridCol w="3044191"/>
                <a:gridCol w="1362075"/>
                <a:gridCol w="1390650"/>
                <a:gridCol w="1746884"/>
              </a:tblGrid>
              <a:tr h="365760">
                <a:tc>
                  <a:txBody>
                    <a:bodyPr/>
                    <a:lstStyle/>
                    <a:p>
                      <a:pPr marL="0" marR="0" lvl="0" algn="ctr">
                        <a:lnSpc>
                          <a:spcPct val="100000"/>
                        </a:lnSpc>
                        <a:spcBef>
                          <a:spcPts val="0"/>
                        </a:spcBef>
                        <a:spcAft>
                          <a:spcPts val="0"/>
                        </a:spcAft>
                      </a:pPr>
                      <a:r>
                        <a:rPr lang="en-US" sz="1100" b="1" dirty="0">
                          <a:solidFill>
                            <a:srgbClr val="000000"/>
                          </a:solidFill>
                          <a:effectLst/>
                          <a:latin typeface="+mn-lt"/>
                          <a:cs typeface="Arial" panose="020B0604020202020204" pitchFamily="34" charset="0"/>
                        </a:rPr>
                        <a:t>Regions and governorates </a:t>
                      </a:r>
                      <a:endParaRPr lang="en-US" sz="11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100" b="1" dirty="0">
                          <a:solidFill>
                            <a:srgbClr val="000000"/>
                          </a:solidFill>
                          <a:effectLst/>
                          <a:latin typeface="+mn-lt"/>
                          <a:cs typeface="Arial" panose="020B0604020202020204" pitchFamily="34" charset="0"/>
                        </a:rPr>
                        <a:t>Number of doses</a:t>
                      </a:r>
                      <a:endParaRPr lang="en-US" sz="11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100" b="1" dirty="0">
                          <a:solidFill>
                            <a:srgbClr val="000000"/>
                          </a:solidFill>
                          <a:effectLst/>
                          <a:latin typeface="+mn-lt"/>
                          <a:cs typeface="Arial" panose="020B0604020202020204" pitchFamily="34" charset="0"/>
                        </a:rPr>
                        <a:t>Weighted estimate </a:t>
                      </a:r>
                      <a:endParaRPr lang="en-US" sz="11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100" b="1" dirty="0">
                          <a:solidFill>
                            <a:srgbClr val="000000"/>
                          </a:solidFill>
                          <a:effectLst/>
                          <a:latin typeface="+mn-lt"/>
                          <a:cs typeface="Arial" panose="020B0604020202020204" pitchFamily="34" charset="0"/>
                        </a:rPr>
                        <a:t>95% </a:t>
                      </a:r>
                      <a:r>
                        <a:rPr lang="en-US" sz="1100" b="1" dirty="0" smtClean="0">
                          <a:solidFill>
                            <a:srgbClr val="000000"/>
                          </a:solidFill>
                          <a:effectLst/>
                          <a:latin typeface="+mn-lt"/>
                          <a:cs typeface="Arial" panose="020B0604020202020204" pitchFamily="34" charset="0"/>
                        </a:rPr>
                        <a:t>Confidence Interval</a:t>
                      </a:r>
                      <a:endParaRPr lang="en-US" sz="11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r>
              <a:tr h="274320">
                <a:tc>
                  <a:txBody>
                    <a:bodyPr/>
                    <a:lstStyle/>
                    <a:p>
                      <a:pPr marL="0" marR="0" algn="ctr">
                        <a:spcBef>
                          <a:spcPts val="0"/>
                        </a:spcBef>
                        <a:spcAft>
                          <a:spcPts val="0"/>
                        </a:spcAft>
                      </a:pPr>
                      <a:r>
                        <a:rPr lang="en-US" sz="1100" b="1" dirty="0">
                          <a:solidFill>
                            <a:srgbClr val="000000"/>
                          </a:solidFill>
                          <a:effectLst/>
                          <a:latin typeface="+mn-lt"/>
                        </a:rPr>
                        <a:t>Northern </a:t>
                      </a:r>
                      <a:r>
                        <a:rPr lang="en-US" sz="1100" b="1" dirty="0" smtClean="0">
                          <a:solidFill>
                            <a:srgbClr val="000000"/>
                          </a:solidFill>
                          <a:effectLst/>
                          <a:latin typeface="+mn-lt"/>
                        </a:rPr>
                        <a:t>Region </a:t>
                      </a:r>
                      <a:r>
                        <a:rPr lang="en-US" sz="1100" b="1" dirty="0">
                          <a:solidFill>
                            <a:srgbClr val="000000"/>
                          </a:solidFill>
                          <a:effectLst/>
                          <a:latin typeface="+mn-lt"/>
                        </a:rPr>
                        <a:t>(pop=154,396)</a:t>
                      </a:r>
                      <a:endParaRPr lang="en-US" sz="11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2</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91%</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(87%, 94%)</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r>
              <a:tr h="274320">
                <a:tc>
                  <a:txBody>
                    <a:bodyPr/>
                    <a:lstStyle/>
                    <a:p>
                      <a:pPr marL="0" marR="0">
                        <a:spcBef>
                          <a:spcPts val="0"/>
                        </a:spcBef>
                        <a:spcAft>
                          <a:spcPts val="0"/>
                        </a:spcAft>
                      </a:pPr>
                      <a:r>
                        <a:rPr lang="en-US" sz="1100" b="0" dirty="0">
                          <a:solidFill>
                            <a:srgbClr val="000000"/>
                          </a:solidFill>
                          <a:effectLst/>
                          <a:latin typeface="+mn-lt"/>
                        </a:rPr>
                        <a:t> </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1</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6%</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b="0" dirty="0">
                          <a:solidFill>
                            <a:srgbClr val="000000"/>
                          </a:solidFill>
                          <a:effectLst/>
                          <a:latin typeface="+mn-lt"/>
                        </a:rPr>
                        <a:t>(4%, 9%)</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r>
              <a:tr h="274320">
                <a:tc>
                  <a:txBody>
                    <a:bodyPr/>
                    <a:lstStyle/>
                    <a:p>
                      <a:pPr marL="0" marR="0" algn="ctr">
                        <a:spcBef>
                          <a:spcPts val="0"/>
                        </a:spcBef>
                        <a:spcAft>
                          <a:spcPts val="0"/>
                        </a:spcAft>
                      </a:pPr>
                      <a:r>
                        <a:rPr lang="en-US" sz="1100" b="1" dirty="0" err="1">
                          <a:solidFill>
                            <a:srgbClr val="000000"/>
                          </a:solidFill>
                          <a:effectLst/>
                          <a:latin typeface="+mn-lt"/>
                        </a:rPr>
                        <a:t>Dahuk</a:t>
                      </a:r>
                      <a:r>
                        <a:rPr lang="en-US" sz="1100" b="1" dirty="0">
                          <a:solidFill>
                            <a:srgbClr val="000000"/>
                          </a:solidFill>
                          <a:effectLst/>
                          <a:latin typeface="+mn-lt"/>
                        </a:rPr>
                        <a:t> (pop=98,327)</a:t>
                      </a:r>
                      <a:endParaRPr lang="en-US" sz="11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2</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90%</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(84%, 94%)</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274320">
                <a:tc>
                  <a:txBody>
                    <a:bodyPr/>
                    <a:lstStyle/>
                    <a:p>
                      <a:pPr marL="0" marR="0" algn="ctr">
                        <a:spcBef>
                          <a:spcPts val="0"/>
                        </a:spcBef>
                        <a:spcAft>
                          <a:spcPts val="0"/>
                        </a:spcAft>
                      </a:pPr>
                      <a:r>
                        <a:rPr lang="en-US" sz="1100" b="0" dirty="0">
                          <a:solidFill>
                            <a:srgbClr val="000000"/>
                          </a:solidFill>
                          <a:effectLst/>
                          <a:latin typeface="+mn-lt"/>
                        </a:rPr>
                        <a:t> </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1</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7%</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(4%, 12%)</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274320">
                <a:tc>
                  <a:txBody>
                    <a:bodyPr/>
                    <a:lstStyle/>
                    <a:p>
                      <a:pPr marL="0" marR="0" algn="ctr">
                        <a:spcBef>
                          <a:spcPts val="0"/>
                        </a:spcBef>
                        <a:spcAft>
                          <a:spcPts val="0"/>
                        </a:spcAft>
                      </a:pPr>
                      <a:r>
                        <a:rPr lang="en-US" sz="1100" b="1" dirty="0">
                          <a:solidFill>
                            <a:srgbClr val="000000"/>
                          </a:solidFill>
                          <a:effectLst/>
                          <a:latin typeface="+mn-lt"/>
                        </a:rPr>
                        <a:t>Erbil (pop=34,675)</a:t>
                      </a:r>
                      <a:endParaRPr lang="en-US" sz="11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2</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93%</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(90%, 96%)</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274320">
                <a:tc>
                  <a:txBody>
                    <a:bodyPr/>
                    <a:lstStyle/>
                    <a:p>
                      <a:pPr marL="0" marR="0" algn="ctr">
                        <a:spcBef>
                          <a:spcPts val="0"/>
                        </a:spcBef>
                        <a:spcAft>
                          <a:spcPts val="0"/>
                        </a:spcAft>
                      </a:pPr>
                      <a:r>
                        <a:rPr lang="en-US" sz="1100" b="0">
                          <a:solidFill>
                            <a:srgbClr val="000000"/>
                          </a:solidFill>
                          <a:effectLst/>
                          <a:latin typeface="+mn-lt"/>
                        </a:rPr>
                        <a:t> </a:t>
                      </a:r>
                      <a:endParaRPr lang="en-US" sz="11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a:solidFill>
                            <a:srgbClr val="000000"/>
                          </a:solidFill>
                          <a:effectLst/>
                          <a:latin typeface="+mn-lt"/>
                        </a:rPr>
                        <a:t>1</a:t>
                      </a:r>
                      <a:endParaRPr lang="en-US" sz="11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4%</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(2%, 7%)</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274320">
                <a:tc>
                  <a:txBody>
                    <a:bodyPr/>
                    <a:lstStyle/>
                    <a:p>
                      <a:pPr marL="0" marR="0" algn="ctr">
                        <a:spcBef>
                          <a:spcPts val="0"/>
                        </a:spcBef>
                        <a:spcAft>
                          <a:spcPts val="0"/>
                        </a:spcAft>
                      </a:pPr>
                      <a:r>
                        <a:rPr lang="en-US" sz="1100" b="1" dirty="0" err="1">
                          <a:solidFill>
                            <a:srgbClr val="000000"/>
                          </a:solidFill>
                          <a:effectLst/>
                          <a:latin typeface="+mn-lt"/>
                        </a:rPr>
                        <a:t>Sulaymaniya</a:t>
                      </a:r>
                      <a:r>
                        <a:rPr lang="en-US" sz="1100" b="1" dirty="0">
                          <a:solidFill>
                            <a:srgbClr val="000000"/>
                          </a:solidFill>
                          <a:effectLst/>
                          <a:latin typeface="+mn-lt"/>
                        </a:rPr>
                        <a:t> (pop=21,394)</a:t>
                      </a:r>
                      <a:endParaRPr lang="en-US" sz="11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a:solidFill>
                            <a:srgbClr val="000000"/>
                          </a:solidFill>
                          <a:effectLst/>
                          <a:latin typeface="+mn-lt"/>
                        </a:rPr>
                        <a:t>2</a:t>
                      </a:r>
                      <a:endParaRPr lang="en-US" sz="11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93%</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(89%, 96%)</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274320">
                <a:tc>
                  <a:txBody>
                    <a:bodyPr/>
                    <a:lstStyle/>
                    <a:p>
                      <a:pPr marL="0" marR="0" algn="ctr">
                        <a:spcBef>
                          <a:spcPts val="0"/>
                        </a:spcBef>
                        <a:spcAft>
                          <a:spcPts val="0"/>
                        </a:spcAft>
                      </a:pPr>
                      <a:r>
                        <a:rPr lang="en-US" sz="1100" b="0" dirty="0">
                          <a:solidFill>
                            <a:srgbClr val="000000"/>
                          </a:solidFill>
                          <a:effectLst/>
                          <a:latin typeface="+mn-lt"/>
                        </a:rPr>
                        <a:t> </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a:solidFill>
                            <a:srgbClr val="000000"/>
                          </a:solidFill>
                          <a:effectLst/>
                          <a:latin typeface="+mn-lt"/>
                        </a:rPr>
                        <a:t>1</a:t>
                      </a:r>
                      <a:endParaRPr lang="en-US" sz="11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6%</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b="0" dirty="0">
                          <a:solidFill>
                            <a:srgbClr val="000000"/>
                          </a:solidFill>
                          <a:effectLst/>
                          <a:latin typeface="+mn-lt"/>
                        </a:rPr>
                        <a:t>(4%, 10%)</a:t>
                      </a:r>
                      <a:endParaRPr lang="en-US" sz="11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bl>
          </a:graphicData>
        </a:graphic>
      </p:graphicFrame>
      <p:sp>
        <p:nvSpPr>
          <p:cNvPr id="4" name="Rectangle 3"/>
          <p:cNvSpPr/>
          <p:nvPr/>
        </p:nvSpPr>
        <p:spPr>
          <a:xfrm>
            <a:off x="3866652" y="2292186"/>
            <a:ext cx="4500108" cy="53991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63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2636"/>
            <a:ext cx="7543800" cy="432587"/>
          </a:xfrm>
        </p:spPr>
        <p:txBody>
          <a:bodyPr/>
          <a:lstStyle/>
          <a:p>
            <a:r>
              <a:rPr lang="en-US" sz="2000" dirty="0">
                <a:solidFill>
                  <a:schemeClr val="bg1"/>
                </a:solidFill>
              </a:rPr>
              <a:t>Table </a:t>
            </a:r>
            <a:r>
              <a:rPr lang="en-US" sz="2000" dirty="0" smtClean="0">
                <a:solidFill>
                  <a:schemeClr val="bg1"/>
                </a:solidFill>
              </a:rPr>
              <a:t>5. </a:t>
            </a:r>
            <a:r>
              <a:rPr lang="en-US" sz="2000" dirty="0">
                <a:solidFill>
                  <a:schemeClr val="bg1"/>
                </a:solidFill>
              </a:rPr>
              <a:t>Coverage estimates in </a:t>
            </a:r>
            <a:r>
              <a:rPr lang="en-US" sz="2000" dirty="0" smtClean="0">
                <a:solidFill>
                  <a:schemeClr val="bg1"/>
                </a:solidFill>
              </a:rPr>
              <a:t>South/Central </a:t>
            </a:r>
            <a:r>
              <a:rPr lang="en-US" sz="2000" dirty="0">
                <a:solidFill>
                  <a:schemeClr val="bg1"/>
                </a:solidFill>
              </a:rPr>
              <a:t>Governorates</a:t>
            </a:r>
            <a:endParaRPr lang="en-US" sz="20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5365725"/>
              </p:ext>
            </p:extLst>
          </p:nvPr>
        </p:nvGraphicFramePr>
        <p:xfrm>
          <a:off x="1091886" y="1737365"/>
          <a:ext cx="7005948" cy="4437403"/>
        </p:xfrm>
        <a:graphic>
          <a:graphicData uri="http://schemas.openxmlformats.org/drawingml/2006/table">
            <a:tbl>
              <a:tblPr firstRow="1" firstCol="1" bandRow="1">
                <a:tableStyleId>{5C22544A-7EE6-4342-B048-85BDC9FD1C3A}</a:tableStyleId>
              </a:tblPr>
              <a:tblGrid>
                <a:gridCol w="3528049"/>
                <a:gridCol w="1145667"/>
                <a:gridCol w="1345915"/>
                <a:gridCol w="986317"/>
              </a:tblGrid>
              <a:tr h="483898">
                <a:tc>
                  <a:txBody>
                    <a:bodyPr/>
                    <a:lstStyle/>
                    <a:p>
                      <a:pPr marL="0" marR="0" algn="ctr">
                        <a:spcBef>
                          <a:spcPts val="0"/>
                        </a:spcBef>
                        <a:spcAft>
                          <a:spcPts val="0"/>
                        </a:spcAft>
                      </a:pPr>
                      <a:r>
                        <a:rPr lang="en-US" sz="1100" dirty="0">
                          <a:solidFill>
                            <a:sysClr val="windowText" lastClr="000000"/>
                          </a:solidFill>
                          <a:effectLst/>
                        </a:rPr>
                        <a:t>Regions and governorates </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100" dirty="0">
                          <a:solidFill>
                            <a:sysClr val="windowText" lastClr="000000"/>
                          </a:solidFill>
                          <a:effectLst/>
                        </a:rPr>
                        <a:t>Number of doses</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100" dirty="0">
                          <a:solidFill>
                            <a:sysClr val="windowText" lastClr="000000"/>
                          </a:solidFill>
                          <a:effectLst/>
                        </a:rPr>
                        <a:t>Weighted estimate </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100" dirty="0">
                          <a:solidFill>
                            <a:sysClr val="windowText" lastClr="000000"/>
                          </a:solidFill>
                          <a:effectLst/>
                        </a:rPr>
                        <a:t>95% </a:t>
                      </a:r>
                      <a:r>
                        <a:rPr lang="en-US" sz="1100" dirty="0" smtClean="0">
                          <a:solidFill>
                            <a:sysClr val="windowText" lastClr="000000"/>
                          </a:solidFill>
                          <a:effectLst/>
                        </a:rPr>
                        <a:t>CI</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52031">
                <a:tc>
                  <a:txBody>
                    <a:bodyPr/>
                    <a:lstStyle/>
                    <a:p>
                      <a:pPr marL="0" marR="0" algn="ctr">
                        <a:spcBef>
                          <a:spcPts val="0"/>
                        </a:spcBef>
                        <a:spcAft>
                          <a:spcPts val="0"/>
                        </a:spcAft>
                      </a:pPr>
                      <a:r>
                        <a:rPr lang="en-US" sz="1100" dirty="0" smtClean="0">
                          <a:solidFill>
                            <a:sysClr val="windowText" lastClr="000000"/>
                          </a:solidFill>
                          <a:effectLst/>
                        </a:rPr>
                        <a:t>South/Central Region </a:t>
                      </a:r>
                      <a:r>
                        <a:rPr lang="en-US" sz="1100" dirty="0">
                          <a:solidFill>
                            <a:sysClr val="windowText" lastClr="000000"/>
                          </a:solidFill>
                          <a:effectLst/>
                        </a:rPr>
                        <a:t>(pop=78,046)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dirty="0">
                          <a:solidFill>
                            <a:sysClr val="windowText" lastClr="000000"/>
                          </a:solidFill>
                          <a:effectLst/>
                        </a:rPr>
                        <a:t>80%</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dirty="0">
                          <a:solidFill>
                            <a:sysClr val="windowText" lastClr="000000"/>
                          </a:solidFill>
                          <a:effectLst/>
                        </a:rPr>
                        <a:t>(77%, 82%)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52031">
                <a:tc>
                  <a:txBody>
                    <a:bodyPr/>
                    <a:lstStyle/>
                    <a:p>
                      <a:pPr marL="0" marR="0">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a:solidFill>
                            <a:sysClr val="windowText" lastClr="000000"/>
                          </a:solidFill>
                          <a:effectLst/>
                        </a:rPr>
                        <a:t>10%</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100" dirty="0">
                          <a:solidFill>
                            <a:sysClr val="windowText" lastClr="000000"/>
                          </a:solidFill>
                          <a:effectLst/>
                        </a:rPr>
                        <a:t>(8%, 12%)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41948">
                <a:tc>
                  <a:txBody>
                    <a:bodyPr/>
                    <a:lstStyle/>
                    <a:p>
                      <a:pPr marL="0" marR="0" algn="ctr">
                        <a:spcBef>
                          <a:spcPts val="0"/>
                        </a:spcBef>
                        <a:spcAft>
                          <a:spcPts val="0"/>
                        </a:spcAft>
                      </a:pPr>
                      <a:r>
                        <a:rPr lang="en-US" sz="1100" dirty="0">
                          <a:solidFill>
                            <a:sysClr val="windowText" lastClr="000000"/>
                          </a:solidFill>
                          <a:effectLst/>
                        </a:rPr>
                        <a:t>Anbar (pop=41,070)</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98%</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(93%, 99%)</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 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94036">
                <a:tc>
                  <a:txBody>
                    <a:bodyPr/>
                    <a:lstStyle/>
                    <a:p>
                      <a:pPr marL="0" marR="0" algn="ctr">
                        <a:spcBef>
                          <a:spcPts val="0"/>
                        </a:spcBef>
                        <a:spcAft>
                          <a:spcPts val="0"/>
                        </a:spcAft>
                      </a:pPr>
                      <a:r>
                        <a:rPr lang="en-US" sz="1100" dirty="0" err="1">
                          <a:solidFill>
                            <a:sysClr val="windowText" lastClr="000000"/>
                          </a:solidFill>
                          <a:effectLst/>
                        </a:rPr>
                        <a:t>Wasit</a:t>
                      </a:r>
                      <a:r>
                        <a:rPr lang="en-US" sz="1100" dirty="0">
                          <a:solidFill>
                            <a:sysClr val="windowText" lastClr="000000"/>
                          </a:solidFill>
                          <a:effectLst/>
                        </a:rPr>
                        <a:t> (pop=2,300)</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91%</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(85%, 95%)</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(3%, 12%)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Salah Addin (pop=6,000)</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81%</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(74%, 86%)</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(11%, 22%)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Najaf (pop=14,000)</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74%</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(67%, 81%)</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10%</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(6%, 16%)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Baghdad Karkh (pop=6,055)</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37%</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(29%, 44%)</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28%</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(20%, 36%)</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Kerbala (pop=6,017)</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30%</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(22%, 38%)</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35%</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(28%, 42%)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100">
                          <a:solidFill>
                            <a:sysClr val="windowText" lastClr="000000"/>
                          </a:solidFill>
                          <a:effectLst/>
                        </a:rPr>
                        <a:t>Babil (pop=2,604)</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21%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(15%, 27%)</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2031">
                <a:tc>
                  <a:txBody>
                    <a:bodyPr/>
                    <a:lstStyle/>
                    <a:p>
                      <a:pPr marL="0" marR="0" algn="ctr">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a:solidFill>
                            <a:sysClr val="windowText" lastClr="000000"/>
                          </a:solidFill>
                          <a:effectLst/>
                        </a:rPr>
                        <a:t>31%</a:t>
                      </a:r>
                      <a:endParaRPr lang="en-US" sz="11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100" dirty="0">
                          <a:solidFill>
                            <a:sysClr val="windowText" lastClr="000000"/>
                          </a:solidFill>
                          <a:effectLst/>
                        </a:rPr>
                        <a:t>(24%, 39%)</a:t>
                      </a:r>
                      <a:endParaRPr lang="en-US" sz="11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3"/>
          <p:cNvSpPr/>
          <p:nvPr/>
        </p:nvSpPr>
        <p:spPr>
          <a:xfrm>
            <a:off x="4643892" y="2228686"/>
            <a:ext cx="3453942" cy="51451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43892" y="2743200"/>
            <a:ext cx="3453942" cy="101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43892" y="4724400"/>
            <a:ext cx="3453942" cy="145036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2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9607" y="439226"/>
            <a:ext cx="5930505" cy="5930505"/>
          </a:xfrm>
        </p:spPr>
      </p:pic>
      <p:sp>
        <p:nvSpPr>
          <p:cNvPr id="2" name="Title 1"/>
          <p:cNvSpPr>
            <a:spLocks noGrp="1"/>
          </p:cNvSpPr>
          <p:nvPr>
            <p:ph type="title"/>
          </p:nvPr>
        </p:nvSpPr>
        <p:spPr>
          <a:xfrm>
            <a:off x="822959" y="5849426"/>
            <a:ext cx="7543800" cy="792183"/>
          </a:xfrm>
        </p:spPr>
        <p:txBody>
          <a:bodyPr/>
          <a:lstStyle/>
          <a:p>
            <a:r>
              <a:rPr lang="en-US" sz="2000" dirty="0" smtClean="0">
                <a:solidFill>
                  <a:srgbClr val="000000"/>
                </a:solidFill>
              </a:rPr>
              <a:t>2 dose coverage</a:t>
            </a:r>
            <a:endParaRPr lang="en-US" sz="2000" dirty="0">
              <a:solidFill>
                <a:srgbClr val="000000"/>
              </a:solidFill>
            </a:endParaRPr>
          </a:p>
        </p:txBody>
      </p:sp>
    </p:spTree>
    <p:extLst>
      <p:ext uri="{BB962C8B-B14F-4D97-AF65-F5344CB8AC3E}">
        <p14:creationId xmlns:p14="http://schemas.microsoft.com/office/powerpoint/2010/main" val="198691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04" y="430416"/>
            <a:ext cx="5928403" cy="5905990"/>
          </a:xfrm>
          <a:prstGeom prst="rect">
            <a:avLst/>
          </a:prstGeom>
        </p:spPr>
      </p:pic>
      <p:sp>
        <p:nvSpPr>
          <p:cNvPr id="2" name="Title 1"/>
          <p:cNvSpPr>
            <a:spLocks noGrp="1"/>
          </p:cNvSpPr>
          <p:nvPr>
            <p:ph type="title"/>
          </p:nvPr>
        </p:nvSpPr>
        <p:spPr>
          <a:xfrm>
            <a:off x="2386449" y="5820912"/>
            <a:ext cx="4396312" cy="425342"/>
          </a:xfrm>
        </p:spPr>
        <p:txBody>
          <a:bodyPr/>
          <a:lstStyle/>
          <a:p>
            <a:r>
              <a:rPr lang="en-US" sz="2000" dirty="0" smtClean="0">
                <a:solidFill>
                  <a:srgbClr val="333333"/>
                </a:solidFill>
              </a:rPr>
              <a:t>1 dose coverage</a:t>
            </a:r>
            <a:endParaRPr lang="en-US" sz="2000" dirty="0">
              <a:solidFill>
                <a:srgbClr val="333333"/>
              </a:solidFill>
            </a:endParaRPr>
          </a:p>
        </p:txBody>
      </p:sp>
    </p:spTree>
    <p:extLst>
      <p:ext uri="{BB962C8B-B14F-4D97-AF65-F5344CB8AC3E}">
        <p14:creationId xmlns:p14="http://schemas.microsoft.com/office/powerpoint/2010/main" val="1542551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909" y="825097"/>
            <a:ext cx="7303998" cy="907196"/>
          </a:xfrm>
        </p:spPr>
        <p:txBody>
          <a:bodyPr/>
          <a:lstStyle/>
          <a:p>
            <a:r>
              <a:rPr lang="en-US" sz="2000" dirty="0" smtClean="0">
                <a:solidFill>
                  <a:schemeClr val="bg1"/>
                </a:solidFill>
              </a:rPr>
              <a:t>Table </a:t>
            </a:r>
            <a:r>
              <a:rPr lang="en-US" sz="2000" dirty="0">
                <a:solidFill>
                  <a:schemeClr val="bg1"/>
                </a:solidFill>
              </a:rPr>
              <a:t>6</a:t>
            </a:r>
            <a:r>
              <a:rPr lang="en-US" sz="2000" dirty="0" smtClean="0">
                <a:solidFill>
                  <a:schemeClr val="bg1"/>
                </a:solidFill>
              </a:rPr>
              <a:t>. Estimates of vaccination coverage by type of camp, Iraq 2015</a:t>
            </a:r>
            <a:endParaRPr lang="en-US" sz="2000" dirty="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4242249"/>
              </p:ext>
            </p:extLst>
          </p:nvPr>
        </p:nvGraphicFramePr>
        <p:xfrm>
          <a:off x="1487421" y="2316481"/>
          <a:ext cx="6400802" cy="2487167"/>
        </p:xfrm>
        <a:graphic>
          <a:graphicData uri="http://schemas.openxmlformats.org/drawingml/2006/table">
            <a:tbl>
              <a:tblPr/>
              <a:tblGrid>
                <a:gridCol w="2684207"/>
                <a:gridCol w="1238865"/>
                <a:gridCol w="1238865"/>
                <a:gridCol w="1238865"/>
              </a:tblGrid>
              <a:tr h="622936">
                <a:tc>
                  <a:txBody>
                    <a:bodyPr/>
                    <a:lstStyle/>
                    <a:p>
                      <a:pPr algn="ctr" fontAlgn="b"/>
                      <a:r>
                        <a:rPr lang="en-US" sz="1100" b="1" i="0" u="none" strike="noStrike" dirty="0">
                          <a:solidFill>
                            <a:srgbClr val="000000"/>
                          </a:solidFill>
                          <a:effectLst/>
                          <a:latin typeface="Calibri" panose="020F0502020204030204" pitchFamily="34" charset="0"/>
                        </a:rPr>
                        <a:t>Number of Doses</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100" b="1" i="0" u="none" strike="noStrike" dirty="0" smtClean="0">
                          <a:solidFill>
                            <a:srgbClr val="000000"/>
                          </a:solidFill>
                          <a:effectLst/>
                          <a:latin typeface="Calibri" panose="020F0502020204030204" pitchFamily="34" charset="0"/>
                        </a:rPr>
                        <a:t>Collective</a:t>
                      </a:r>
                      <a:r>
                        <a:rPr lang="en-US" sz="1100" b="1" i="0" u="none" strike="noStrike" baseline="0" dirty="0" smtClean="0">
                          <a:solidFill>
                            <a:srgbClr val="000000"/>
                          </a:solidFill>
                          <a:effectLst/>
                          <a:latin typeface="Calibri" panose="020F0502020204030204" pitchFamily="34" charset="0"/>
                        </a:rPr>
                        <a:t> Centers</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100" b="1" i="0" u="none" strike="noStrike" dirty="0" smtClean="0">
                          <a:solidFill>
                            <a:srgbClr val="000000"/>
                          </a:solidFill>
                          <a:effectLst/>
                          <a:latin typeface="Calibri" panose="020F0502020204030204" pitchFamily="34" charset="0"/>
                        </a:rPr>
                        <a:t>Refugee Camp</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100" b="1" i="0" u="none" strike="noStrike" dirty="0" smtClean="0">
                          <a:solidFill>
                            <a:srgbClr val="000000"/>
                          </a:solidFill>
                          <a:effectLst/>
                          <a:latin typeface="Calibri" panose="020F0502020204030204" pitchFamily="34" charset="0"/>
                        </a:rPr>
                        <a:t>IDP Camp</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618359">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64%</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91%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622936">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17%</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622936">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a:solidFill>
                            <a:srgbClr val="000000"/>
                          </a:solidFill>
                          <a:effectLst/>
                          <a:latin typeface="Calibri" panose="020F0502020204030204" pitchFamily="34" charset="0"/>
                        </a:rPr>
                        <a:t>19%</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6" name="Rectangle 5"/>
          <p:cNvSpPr/>
          <p:nvPr/>
        </p:nvSpPr>
        <p:spPr>
          <a:xfrm>
            <a:off x="4194047" y="2938272"/>
            <a:ext cx="1207009" cy="18653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19343" y="2938272"/>
            <a:ext cx="2450593" cy="18653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94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985" y="1467704"/>
            <a:ext cx="7543800" cy="370621"/>
          </a:xfrm>
        </p:spPr>
        <p:txBody>
          <a:bodyPr>
            <a:normAutofit fontScale="90000"/>
          </a:bodyPr>
          <a:lstStyle/>
          <a:p>
            <a:r>
              <a:rPr lang="en-US" sz="2200" dirty="0">
                <a:solidFill>
                  <a:schemeClr val="bg1"/>
                </a:solidFill>
              </a:rPr>
              <a:t>Table 7</a:t>
            </a:r>
            <a:r>
              <a:rPr lang="en-US" sz="2200" dirty="0" smtClean="0">
                <a:solidFill>
                  <a:schemeClr val="bg1"/>
                </a:solidFill>
              </a:rPr>
              <a:t>. </a:t>
            </a:r>
            <a:r>
              <a:rPr lang="en-US" sz="2200" dirty="0">
                <a:solidFill>
                  <a:schemeClr val="bg1"/>
                </a:solidFill>
              </a:rPr>
              <a:t>Estimates of vaccination coverage by location, Iraq, 2015</a:t>
            </a:r>
            <a:r>
              <a:rPr lang="en-US" sz="1500" dirty="0"/>
              <a:t/>
            </a:r>
            <a:br>
              <a:rPr lang="en-US" sz="1500" dirty="0"/>
            </a:br>
            <a:endParaRPr lang="en-US" sz="15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56484457"/>
              </p:ext>
            </p:extLst>
          </p:nvPr>
        </p:nvGraphicFramePr>
        <p:xfrm>
          <a:off x="918680" y="2352373"/>
          <a:ext cx="7376159" cy="2385032"/>
        </p:xfrm>
        <a:graphic>
          <a:graphicData uri="http://schemas.openxmlformats.org/drawingml/2006/table">
            <a:tbl>
              <a:tblPr firstRow="1" firstCol="1" bandRow="1">
                <a:tableStyleId>{5C22544A-7EE6-4342-B048-85BDC9FD1C3A}</a:tableStyleId>
              </a:tblPr>
              <a:tblGrid>
                <a:gridCol w="1993418"/>
                <a:gridCol w="1528544"/>
                <a:gridCol w="1634139"/>
                <a:gridCol w="2220058"/>
              </a:tblGrid>
              <a:tr h="466727">
                <a:tc>
                  <a:txBody>
                    <a:bodyPr/>
                    <a:lstStyle/>
                    <a:p>
                      <a:pPr marL="0" marR="0" algn="ctr">
                        <a:lnSpc>
                          <a:spcPct val="115000"/>
                        </a:lnSpc>
                        <a:spcBef>
                          <a:spcPts val="0"/>
                        </a:spcBef>
                        <a:spcAft>
                          <a:spcPts val="0"/>
                        </a:spcAft>
                      </a:pPr>
                      <a:r>
                        <a:rPr lang="en-US" sz="1100" dirty="0">
                          <a:solidFill>
                            <a:srgbClr val="000000"/>
                          </a:solidFill>
                          <a:effectLst/>
                        </a:rPr>
                        <a:t>Vaccination location</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rgbClr val="000000"/>
                          </a:solidFill>
                          <a:effectLst/>
                        </a:rPr>
                        <a:t>Frequency</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rgbClr val="000000"/>
                          </a:solidFill>
                          <a:effectLst/>
                        </a:rPr>
                        <a:t>Weighted estimate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rgbClr val="000000"/>
                          </a:solidFill>
                          <a:effectLst/>
                        </a:rPr>
                        <a:t>95% Confidence Interval</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383661">
                <a:tc>
                  <a:txBody>
                    <a:bodyPr/>
                    <a:lstStyle/>
                    <a:p>
                      <a:pPr marL="0" marR="0" algn="ctr">
                        <a:lnSpc>
                          <a:spcPct val="115000"/>
                        </a:lnSpc>
                        <a:spcBef>
                          <a:spcPts val="0"/>
                        </a:spcBef>
                        <a:spcAft>
                          <a:spcPts val="0"/>
                        </a:spcAft>
                      </a:pPr>
                      <a:r>
                        <a:rPr lang="en-US" sz="1100" dirty="0">
                          <a:solidFill>
                            <a:srgbClr val="000000"/>
                          </a:solidFill>
                          <a:effectLst/>
                        </a:rPr>
                        <a:t> House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3675</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90%</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(87%, 93%)</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100">
                          <a:solidFill>
                            <a:srgbClr val="000000"/>
                          </a:solidFill>
                          <a:effectLst/>
                        </a:rPr>
                        <a:t> Health center</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207</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6%</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(4%, 8%)</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100">
                          <a:solidFill>
                            <a:srgbClr val="000000"/>
                          </a:solidFill>
                          <a:effectLst/>
                        </a:rPr>
                        <a:t> School</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110</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3%</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(2%, 5%)</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100">
                          <a:solidFill>
                            <a:srgbClr val="000000"/>
                          </a:solidFill>
                          <a:effectLst/>
                        </a:rPr>
                        <a:t> Market</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6</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1%</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(0.2%, 2%)</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100" dirty="0">
                          <a:solidFill>
                            <a:srgbClr val="000000"/>
                          </a:solidFill>
                          <a:effectLst/>
                        </a:rPr>
                        <a:t> Other</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9</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&lt;1%</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(0.1%, 1%)</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3"/>
          <p:cNvSpPr/>
          <p:nvPr/>
        </p:nvSpPr>
        <p:spPr>
          <a:xfrm>
            <a:off x="918679" y="2803067"/>
            <a:ext cx="7376159" cy="4112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Epidemiology</a:t>
            </a:r>
            <a:endParaRPr lang="en-US" dirty="0"/>
          </a:p>
        </p:txBody>
      </p:sp>
      <p:sp>
        <p:nvSpPr>
          <p:cNvPr id="3" name="Content Placeholder 2"/>
          <p:cNvSpPr>
            <a:spLocks noGrp="1"/>
          </p:cNvSpPr>
          <p:nvPr>
            <p:ph idx="1"/>
          </p:nvPr>
        </p:nvSpPr>
        <p:spPr>
          <a:xfrm>
            <a:off x="351693" y="1821767"/>
            <a:ext cx="3540369" cy="2275131"/>
          </a:xfrm>
        </p:spPr>
        <p:txBody>
          <a:bodyPr/>
          <a:lstStyle/>
          <a:p>
            <a:pPr marL="0" indent="0">
              <a:buNone/>
            </a:pPr>
            <a:endParaRPr lang="en-US" altLang="en-US" dirty="0"/>
          </a:p>
          <a:p>
            <a:r>
              <a:rPr lang="en-US" altLang="en-US" dirty="0"/>
              <a:t>Expected Global burden</a:t>
            </a:r>
          </a:p>
          <a:p>
            <a:pPr lvl="1"/>
            <a:r>
              <a:rPr lang="en-US" altLang="en-US" sz="1800" dirty="0" smtClean="0"/>
              <a:t>1.4 billion at risk</a:t>
            </a:r>
          </a:p>
          <a:p>
            <a:pPr lvl="1"/>
            <a:r>
              <a:rPr lang="en-US" altLang="en-US" sz="1800" dirty="0" smtClean="0"/>
              <a:t>3 </a:t>
            </a:r>
            <a:r>
              <a:rPr lang="en-US" altLang="en-US" sz="1800" dirty="0"/>
              <a:t>to 5 million cases</a:t>
            </a:r>
          </a:p>
          <a:p>
            <a:pPr lvl="1"/>
            <a:r>
              <a:rPr lang="en-US" altLang="en-US" sz="1800" dirty="0"/>
              <a:t>120,000 deaths</a:t>
            </a:r>
          </a:p>
          <a:p>
            <a:pPr lvl="1"/>
            <a:r>
              <a:rPr lang="en-US" altLang="en-US" sz="1800" dirty="0"/>
              <a:t>~50% cases occur in children under 5 </a:t>
            </a:r>
            <a:r>
              <a:rPr lang="en-US" altLang="en-US" sz="1800" dirty="0" err="1"/>
              <a:t>yrs</a:t>
            </a:r>
            <a:endParaRPr lang="en-US" altLang="en-US" sz="1800" dirty="0"/>
          </a:p>
          <a:p>
            <a:endParaRPr lang="en-US" dirty="0"/>
          </a:p>
        </p:txBody>
      </p:sp>
      <p:pic>
        <p:nvPicPr>
          <p:cNvPr id="5" name="Picture 2" descr="http://civi.ivi.int/img/OutbreakMap_1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820" y="1868051"/>
            <a:ext cx="4874750" cy="364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13533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33" y="635926"/>
            <a:ext cx="8109905" cy="555876"/>
          </a:xfrm>
        </p:spPr>
        <p:txBody>
          <a:bodyPr>
            <a:noAutofit/>
          </a:bodyPr>
          <a:lstStyle/>
          <a:p>
            <a:r>
              <a:rPr lang="en-US" sz="2000" dirty="0">
                <a:solidFill>
                  <a:schemeClr val="bg1"/>
                </a:solidFill>
              </a:rPr>
              <a:t>Table </a:t>
            </a:r>
            <a:r>
              <a:rPr lang="en-US" sz="2000" dirty="0" smtClean="0">
                <a:solidFill>
                  <a:schemeClr val="bg1"/>
                </a:solidFill>
              </a:rPr>
              <a:t>8a. </a:t>
            </a:r>
            <a:r>
              <a:rPr lang="en-US" sz="2000" dirty="0">
                <a:solidFill>
                  <a:schemeClr val="bg1"/>
                </a:solidFill>
              </a:rPr>
              <a:t>Primary reasons for not receiving oral cholera </a:t>
            </a:r>
            <a:r>
              <a:rPr lang="en-US" sz="2000" dirty="0" smtClean="0">
                <a:solidFill>
                  <a:schemeClr val="bg1"/>
                </a:solidFill>
              </a:rPr>
              <a:t>vaccine (1</a:t>
            </a:r>
            <a:r>
              <a:rPr lang="en-US" sz="2000" baseline="30000" dirty="0" smtClean="0">
                <a:solidFill>
                  <a:schemeClr val="bg1"/>
                </a:solidFill>
              </a:rPr>
              <a:t>st</a:t>
            </a:r>
            <a:r>
              <a:rPr lang="en-US" sz="2000" dirty="0" smtClean="0">
                <a:solidFill>
                  <a:schemeClr val="bg1"/>
                </a:solidFill>
              </a:rPr>
              <a:t> Dose)</a:t>
            </a:r>
            <a:endParaRPr lang="en-US" sz="2000"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01523592"/>
              </p:ext>
            </p:extLst>
          </p:nvPr>
        </p:nvGraphicFramePr>
        <p:xfrm>
          <a:off x="1914717" y="1397289"/>
          <a:ext cx="5360284" cy="4098494"/>
        </p:xfrm>
        <a:graphic>
          <a:graphicData uri="http://schemas.openxmlformats.org/drawingml/2006/table">
            <a:tbl>
              <a:tblPr firstRow="1" firstCol="1" bandRow="1">
                <a:tableStyleId>{5C22544A-7EE6-4342-B048-85BDC9FD1C3A}</a:tableStyleId>
              </a:tblPr>
              <a:tblGrid>
                <a:gridCol w="2491441"/>
                <a:gridCol w="908848"/>
                <a:gridCol w="904457"/>
                <a:gridCol w="1055538"/>
              </a:tblGrid>
              <a:tr h="497948">
                <a:tc>
                  <a:txBody>
                    <a:bodyPr/>
                    <a:lstStyle/>
                    <a:p>
                      <a:pPr marL="0" marR="0" algn="ctr">
                        <a:lnSpc>
                          <a:spcPct val="115000"/>
                        </a:lnSpc>
                        <a:spcBef>
                          <a:spcPts val="0"/>
                        </a:spcBef>
                        <a:spcAft>
                          <a:spcPts val="0"/>
                        </a:spcAft>
                      </a:pPr>
                      <a:r>
                        <a:rPr lang="en-US" sz="1100" dirty="0">
                          <a:solidFill>
                            <a:sysClr val="windowText" lastClr="000000"/>
                          </a:solidFill>
                          <a:effectLst/>
                        </a:rPr>
                        <a:t>Reasons for non-vaccination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a:t>
                      </a:r>
                      <a:r>
                        <a:rPr lang="en-US" sz="1100" dirty="0" smtClean="0">
                          <a:solidFill>
                            <a:sysClr val="windowText" lastClr="000000"/>
                          </a:solidFill>
                          <a:effectLst/>
                        </a:rPr>
                        <a:t>CI</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43313">
                <a:tc>
                  <a:txBody>
                    <a:bodyPr/>
                    <a:lstStyle/>
                    <a:p>
                      <a:pPr marL="0" marR="0" algn="ctr">
                        <a:lnSpc>
                          <a:spcPct val="115000"/>
                        </a:lnSpc>
                        <a:spcBef>
                          <a:spcPts val="0"/>
                        </a:spcBef>
                        <a:spcAft>
                          <a:spcPts val="0"/>
                        </a:spcAft>
                      </a:pPr>
                      <a:r>
                        <a:rPr lang="en-US" sz="1100" dirty="0">
                          <a:solidFill>
                            <a:sysClr val="windowText" lastClr="000000"/>
                          </a:solidFill>
                          <a:effectLst/>
                        </a:rPr>
                        <a:t>   Was absent during the campaign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175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(27%, 43%)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Teams did not visit my house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284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(23%, 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Vaccines not available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 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dirty="0">
                          <a:solidFill>
                            <a:sysClr val="windowText" lastClr="000000"/>
                          </a:solidFill>
                          <a:effectLst/>
                        </a:rPr>
                        <a:t>   No faith in vaccine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Was sick</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Bad taste of vaccine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Decision maker not at home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Vaccinator was not there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No response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Busy / No time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01994">
                <a:tc>
                  <a:txBody>
                    <a:bodyPr/>
                    <a:lstStyle/>
                    <a:p>
                      <a:pPr marL="0" marR="0" algn="ctr">
                        <a:lnSpc>
                          <a:spcPct val="115000"/>
                        </a:lnSpc>
                        <a:spcBef>
                          <a:spcPts val="0"/>
                        </a:spcBef>
                        <a:spcAft>
                          <a:spcPts val="0"/>
                        </a:spcAft>
                      </a:pPr>
                      <a:r>
                        <a:rPr lang="en-US" sz="1100">
                          <a:solidFill>
                            <a:sysClr val="windowText" lastClr="000000"/>
                          </a:solidFill>
                          <a:effectLst/>
                        </a:rPr>
                        <a:t>   Did not hear about the vaccination activities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Didn’t know when or where to go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78796">
                <a:tc>
                  <a:txBody>
                    <a:bodyPr/>
                    <a:lstStyle/>
                    <a:p>
                      <a:pPr marL="0" marR="0" algn="ctr">
                        <a:lnSpc>
                          <a:spcPct val="115000"/>
                        </a:lnSpc>
                        <a:spcBef>
                          <a:spcPts val="0"/>
                        </a:spcBef>
                        <a:spcAft>
                          <a:spcPts val="0"/>
                        </a:spcAft>
                      </a:pPr>
                      <a:r>
                        <a:rPr lang="en-US" sz="1100">
                          <a:solidFill>
                            <a:sysClr val="windowText" lastClr="000000"/>
                          </a:solidFill>
                          <a:effectLst/>
                        </a:rPr>
                        <a:t>   Religious beliefs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3313">
                <a:tc>
                  <a:txBody>
                    <a:bodyPr/>
                    <a:lstStyle/>
                    <a:p>
                      <a:pPr marL="0" marR="0" algn="ctr">
                        <a:lnSpc>
                          <a:spcPct val="115000"/>
                        </a:lnSpc>
                        <a:spcBef>
                          <a:spcPts val="0"/>
                        </a:spcBef>
                        <a:spcAft>
                          <a:spcPts val="0"/>
                        </a:spcAft>
                      </a:pPr>
                      <a:r>
                        <a:rPr lang="en-US" sz="1100">
                          <a:solidFill>
                            <a:sysClr val="windowText" lastClr="000000"/>
                          </a:solidFill>
                          <a:effectLst/>
                        </a:rPr>
                        <a:t>   Other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3"/>
          <p:cNvSpPr/>
          <p:nvPr/>
        </p:nvSpPr>
        <p:spPr>
          <a:xfrm>
            <a:off x="1914717" y="1900719"/>
            <a:ext cx="5360284" cy="72946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26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234" y="492088"/>
            <a:ext cx="7543800" cy="689441"/>
          </a:xfrm>
        </p:spPr>
        <p:txBody>
          <a:bodyPr/>
          <a:lstStyle/>
          <a:p>
            <a:r>
              <a:rPr lang="en-US" sz="2000" dirty="0">
                <a:solidFill>
                  <a:schemeClr val="bg1"/>
                </a:solidFill>
              </a:rPr>
              <a:t>Table </a:t>
            </a:r>
            <a:r>
              <a:rPr lang="en-US" sz="2000" dirty="0" smtClean="0">
                <a:solidFill>
                  <a:schemeClr val="bg1"/>
                </a:solidFill>
              </a:rPr>
              <a:t>8b. </a:t>
            </a:r>
            <a:r>
              <a:rPr lang="en-US" sz="2000" dirty="0">
                <a:solidFill>
                  <a:schemeClr val="bg1"/>
                </a:solidFill>
              </a:rPr>
              <a:t>Primary reasons for not receiving oral cholera vaccine </a:t>
            </a:r>
            <a:r>
              <a:rPr lang="en-US" sz="2000" dirty="0" smtClean="0">
                <a:solidFill>
                  <a:schemeClr val="bg1"/>
                </a:solidFill>
              </a:rPr>
              <a:t>(2nd </a:t>
            </a:r>
            <a:r>
              <a:rPr lang="en-US" sz="2000" dirty="0">
                <a:solidFill>
                  <a:schemeClr val="bg1"/>
                </a:solidFill>
              </a:rPr>
              <a:t>Dose)</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34643358"/>
              </p:ext>
            </p:extLst>
          </p:nvPr>
        </p:nvGraphicFramePr>
        <p:xfrm>
          <a:off x="951470" y="1593523"/>
          <a:ext cx="7537622" cy="4323520"/>
        </p:xfrm>
        <a:graphic>
          <a:graphicData uri="http://schemas.openxmlformats.org/drawingml/2006/table">
            <a:tbl>
              <a:tblPr firstRow="1" firstCol="1" bandRow="1">
                <a:tableStyleId>{5C22544A-7EE6-4342-B048-85BDC9FD1C3A}</a:tableStyleId>
              </a:tblPr>
              <a:tblGrid>
                <a:gridCol w="3772452"/>
                <a:gridCol w="967975"/>
                <a:gridCol w="1487379"/>
                <a:gridCol w="1309816"/>
              </a:tblGrid>
              <a:tr h="253012">
                <a:tc>
                  <a:txBody>
                    <a:bodyPr/>
                    <a:lstStyle/>
                    <a:p>
                      <a:pPr marL="0" marR="0" algn="ctr">
                        <a:lnSpc>
                          <a:spcPct val="115000"/>
                        </a:lnSpc>
                        <a:spcBef>
                          <a:spcPts val="0"/>
                        </a:spcBef>
                        <a:spcAft>
                          <a:spcPts val="0"/>
                        </a:spcAft>
                      </a:pPr>
                      <a:r>
                        <a:rPr lang="en-US" sz="1100" dirty="0">
                          <a:solidFill>
                            <a:sysClr val="windowText" lastClr="000000"/>
                          </a:solidFill>
                          <a:effectLst/>
                        </a:rPr>
                        <a:t>Reasons for non-vaccination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a:t>
                      </a:r>
                      <a:r>
                        <a:rPr lang="en-US" sz="1100" dirty="0" smtClean="0">
                          <a:solidFill>
                            <a:sysClr val="windowText" lastClr="000000"/>
                          </a:solidFill>
                          <a:effectLst/>
                        </a:rPr>
                        <a:t>CI</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Was absent during second campaign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(28%, 51%)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Teams did not visit my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 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Vaccines not available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No faith in vaccine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Was sick</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 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Bad taste of vaccine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(0.3%, 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Decision maker not at home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 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Vaccinator was not there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No response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Busy / No time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(0.3%, 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Didn’t know when or where to go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Clinic was closed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17797">
                <a:tc>
                  <a:txBody>
                    <a:bodyPr/>
                    <a:lstStyle/>
                    <a:p>
                      <a:pPr marL="0" marR="0">
                        <a:lnSpc>
                          <a:spcPct val="115000"/>
                        </a:lnSpc>
                        <a:spcBef>
                          <a:spcPts val="0"/>
                        </a:spcBef>
                        <a:spcAft>
                          <a:spcPts val="0"/>
                        </a:spcAft>
                      </a:pPr>
                      <a:r>
                        <a:rPr lang="en-US" sz="1100">
                          <a:solidFill>
                            <a:sysClr val="windowText" lastClr="000000"/>
                          </a:solidFill>
                          <a:effectLst/>
                        </a:rPr>
                        <a:t>   Bad experience / adverse event after first dose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Did not know they needed a second dose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3555">
                <a:tc>
                  <a:txBody>
                    <a:bodyPr/>
                    <a:lstStyle/>
                    <a:p>
                      <a:pPr marL="0" marR="0">
                        <a:lnSpc>
                          <a:spcPct val="115000"/>
                        </a:lnSpc>
                        <a:spcBef>
                          <a:spcPts val="0"/>
                        </a:spcBef>
                        <a:spcAft>
                          <a:spcPts val="0"/>
                        </a:spcAft>
                      </a:pPr>
                      <a:r>
                        <a:rPr lang="en-US" sz="1100" dirty="0">
                          <a:solidFill>
                            <a:sysClr val="windowText" lastClr="000000"/>
                          </a:solidFill>
                          <a:effectLst/>
                        </a:rPr>
                        <a:t>   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2</a:t>
                      </a:r>
                      <a:r>
                        <a:rPr lang="en-US" sz="1100" dirty="0" smtClean="0">
                          <a:solidFill>
                            <a:sysClr val="windowText" lastClr="000000"/>
                          </a:solidFill>
                          <a:effectLst/>
                        </a:rPr>
                        <a: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6" name="Rectangle 5"/>
          <p:cNvSpPr/>
          <p:nvPr/>
        </p:nvSpPr>
        <p:spPr>
          <a:xfrm>
            <a:off x="968132" y="1838051"/>
            <a:ext cx="7520959" cy="4931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1469" y="2866397"/>
            <a:ext cx="7537621" cy="2351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5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sz="2200" dirty="0">
                <a:solidFill>
                  <a:schemeClr val="bg1"/>
                </a:solidFill>
              </a:rPr>
              <a:t>Table 9</a:t>
            </a:r>
            <a:r>
              <a:rPr lang="en-US" sz="2200" dirty="0" smtClean="0">
                <a:solidFill>
                  <a:schemeClr val="bg1"/>
                </a:solidFill>
              </a:rPr>
              <a:t>. </a:t>
            </a:r>
            <a:r>
              <a:rPr lang="en-US" sz="2200" dirty="0">
                <a:solidFill>
                  <a:schemeClr val="bg1"/>
                </a:solidFill>
              </a:rPr>
              <a:t>Side effects reported within 14 days after receiving the 1st or 2nd dose of cholera vaccine</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4521996"/>
              </p:ext>
            </p:extLst>
          </p:nvPr>
        </p:nvGraphicFramePr>
        <p:xfrm>
          <a:off x="1186031" y="2406350"/>
          <a:ext cx="6583681" cy="2670589"/>
        </p:xfrm>
        <a:graphic>
          <a:graphicData uri="http://schemas.openxmlformats.org/drawingml/2006/table">
            <a:tbl>
              <a:tblPr firstRow="1" firstCol="1" bandRow="1">
                <a:tableStyleId>{5C22544A-7EE6-4342-B048-85BDC9FD1C3A}</a:tableStyleId>
              </a:tblPr>
              <a:tblGrid>
                <a:gridCol w="2179639"/>
                <a:gridCol w="929704"/>
                <a:gridCol w="1559837"/>
                <a:gridCol w="1914501"/>
              </a:tblGrid>
              <a:tr h="238353">
                <a:tc>
                  <a:txBody>
                    <a:bodyPr/>
                    <a:lstStyle/>
                    <a:p>
                      <a:pPr marL="0" marR="0" algn="ctr">
                        <a:lnSpc>
                          <a:spcPct val="115000"/>
                        </a:lnSpc>
                        <a:spcBef>
                          <a:spcPts val="0"/>
                        </a:spcBef>
                        <a:spcAft>
                          <a:spcPts val="0"/>
                        </a:spcAft>
                      </a:pPr>
                      <a:r>
                        <a:rPr lang="en-US" sz="1100" dirty="0">
                          <a:solidFill>
                            <a:sysClr val="windowText" lastClr="000000"/>
                          </a:solidFill>
                          <a:effectLst/>
                        </a:rPr>
                        <a:t>Symptom</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38353">
                <a:tc>
                  <a:txBody>
                    <a:bodyPr/>
                    <a:lstStyle/>
                    <a:p>
                      <a:pPr marL="0" marR="0" algn="ctr">
                        <a:lnSpc>
                          <a:spcPct val="115000"/>
                        </a:lnSpc>
                        <a:spcBef>
                          <a:spcPts val="0"/>
                        </a:spcBef>
                        <a:spcAft>
                          <a:spcPts val="0"/>
                        </a:spcAft>
                      </a:pPr>
                      <a:r>
                        <a:rPr lang="en-US" sz="1100" dirty="0">
                          <a:solidFill>
                            <a:sysClr val="windowText" lastClr="000000"/>
                          </a:solidFill>
                          <a:effectLst/>
                        </a:rPr>
                        <a:t>Abdominal pain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 14%)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Fever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Vomiting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 Diarrhea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Weakness / Fatigue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(0.3%, 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 Vertigo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 Headache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0.4%)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100">
                          <a:solidFill>
                            <a:sysClr val="windowText" lastClr="000000"/>
                          </a:solidFill>
                          <a:effectLst/>
                        </a:rPr>
                        <a:t>Nausea</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75216">
                <a:tc>
                  <a:txBody>
                    <a:bodyPr/>
                    <a:lstStyle/>
                    <a:p>
                      <a:pPr marL="0" marR="0" algn="ctr">
                        <a:lnSpc>
                          <a:spcPct val="115000"/>
                        </a:lnSpc>
                        <a:spcBef>
                          <a:spcPts val="0"/>
                        </a:spcBef>
                        <a:spcAft>
                          <a:spcPts val="0"/>
                        </a:spcAft>
                      </a:pPr>
                      <a:r>
                        <a:rPr lang="en-US" sz="1100">
                          <a:solidFill>
                            <a:sysClr val="windowText" lastClr="000000"/>
                          </a:solidFill>
                          <a:effectLst/>
                        </a:rPr>
                        <a:t> Fainting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0196">
                <a:tc>
                  <a:txBody>
                    <a:bodyPr/>
                    <a:lstStyle/>
                    <a:p>
                      <a:pPr marL="0" marR="0" algn="ctr">
                        <a:lnSpc>
                          <a:spcPct val="115000"/>
                        </a:lnSpc>
                        <a:spcBef>
                          <a:spcPts val="0"/>
                        </a:spcBef>
                        <a:spcAft>
                          <a:spcPts val="0"/>
                        </a:spcAft>
                      </a:pPr>
                      <a:r>
                        <a:rPr lang="en-US" sz="1100">
                          <a:solidFill>
                            <a:sysClr val="windowText" lastClr="000000"/>
                          </a:solidFill>
                          <a:effectLst/>
                        </a:rPr>
                        <a:t> Rash</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186030" y="2644345"/>
            <a:ext cx="6583681" cy="70503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95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098" y="767036"/>
            <a:ext cx="7543800" cy="751086"/>
          </a:xfrm>
        </p:spPr>
        <p:txBody>
          <a:bodyPr>
            <a:normAutofit fontScale="90000"/>
          </a:bodyPr>
          <a:lstStyle/>
          <a:p>
            <a:r>
              <a:rPr lang="en-US" sz="2200" dirty="0">
                <a:solidFill>
                  <a:schemeClr val="bg1"/>
                </a:solidFill>
              </a:rPr>
              <a:t>Table </a:t>
            </a:r>
            <a:r>
              <a:rPr lang="en-US" sz="2200" dirty="0" smtClean="0">
                <a:solidFill>
                  <a:schemeClr val="bg1"/>
                </a:solidFill>
              </a:rPr>
              <a:t>10. </a:t>
            </a:r>
            <a:r>
              <a:rPr lang="en-US" sz="2200" dirty="0">
                <a:solidFill>
                  <a:schemeClr val="bg1"/>
                </a:solidFill>
              </a:rPr>
              <a:t>Information sources about the oral cholera vaccination campaign</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8322284"/>
              </p:ext>
            </p:extLst>
          </p:nvPr>
        </p:nvGraphicFramePr>
        <p:xfrm>
          <a:off x="1331260" y="2527376"/>
          <a:ext cx="6559476" cy="2525361"/>
        </p:xfrm>
        <a:graphic>
          <a:graphicData uri="http://schemas.openxmlformats.org/drawingml/2006/table">
            <a:tbl>
              <a:tblPr firstRow="1" firstCol="1" bandRow="1">
                <a:tableStyleId>{5C22544A-7EE6-4342-B048-85BDC9FD1C3A}</a:tableStyleId>
              </a:tblPr>
              <a:tblGrid>
                <a:gridCol w="2488544"/>
                <a:gridCol w="879105"/>
                <a:gridCol w="1406567"/>
                <a:gridCol w="1785260"/>
              </a:tblGrid>
              <a:tr h="228712">
                <a:tc>
                  <a:txBody>
                    <a:bodyPr/>
                    <a:lstStyle/>
                    <a:p>
                      <a:pPr marL="0" marR="0" algn="ctr">
                        <a:lnSpc>
                          <a:spcPct val="115000"/>
                        </a:lnSpc>
                        <a:spcBef>
                          <a:spcPts val="0"/>
                        </a:spcBef>
                        <a:spcAft>
                          <a:spcPts val="0"/>
                        </a:spcAft>
                      </a:pPr>
                      <a:r>
                        <a:rPr lang="en-US" sz="1100" dirty="0">
                          <a:solidFill>
                            <a:sysClr val="windowText" lastClr="000000"/>
                          </a:solidFill>
                          <a:effectLst/>
                        </a:rPr>
                        <a:t>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Television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(15%, 24%)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Neighbors/Friends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Radio</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err="1">
                          <a:solidFill>
                            <a:sysClr val="windowText" lastClr="000000"/>
                          </a:solidFill>
                          <a:effectLst/>
                        </a:rPr>
                        <a:t>MoH</a:t>
                      </a:r>
                      <a:r>
                        <a:rPr lang="en-US" sz="1100" dirty="0">
                          <a:solidFill>
                            <a:sysClr val="windowText" lastClr="000000"/>
                          </a:solidFill>
                          <a:effectLst/>
                        </a:rPr>
                        <a:t> Health Staff / Vaccinators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 10%)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Poster/Banner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521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 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Schools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Community Mobilizer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SMS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Mosque Announcements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(0.3%, 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241">
                <a:tc>
                  <a:txBody>
                    <a:bodyPr/>
                    <a:lstStyle/>
                    <a:p>
                      <a:pPr marL="0" marR="0" algn="ctr">
                        <a:lnSpc>
                          <a:spcPct val="115000"/>
                        </a:lnSpc>
                        <a:spcBef>
                          <a:spcPts val="0"/>
                        </a:spcBef>
                        <a:spcAft>
                          <a:spcPts val="0"/>
                        </a:spcAft>
                      </a:pPr>
                      <a:r>
                        <a:rPr lang="en-US" sz="1100">
                          <a:solidFill>
                            <a:sysClr val="windowText" lastClr="000000"/>
                          </a:solidFill>
                          <a:effectLst/>
                        </a:rPr>
                        <a:t>Internet</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331261" y="2753473"/>
            <a:ext cx="6559476" cy="68837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00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552" y="456144"/>
            <a:ext cx="7543800" cy="1450757"/>
          </a:xfrm>
        </p:spPr>
        <p:txBody>
          <a:bodyPr>
            <a:normAutofit/>
          </a:bodyPr>
          <a:lstStyle/>
          <a:p>
            <a:r>
              <a:rPr lang="en-US" sz="2000" dirty="0">
                <a:solidFill>
                  <a:schemeClr val="bg1"/>
                </a:solidFill>
              </a:rPr>
              <a:t>Table </a:t>
            </a:r>
            <a:r>
              <a:rPr lang="en-US" sz="2000" dirty="0" smtClean="0">
                <a:solidFill>
                  <a:schemeClr val="bg1"/>
                </a:solidFill>
              </a:rPr>
              <a:t>11. </a:t>
            </a:r>
            <a:r>
              <a:rPr lang="en-US" sz="2000" dirty="0">
                <a:solidFill>
                  <a:schemeClr val="bg1"/>
                </a:solidFill>
              </a:rPr>
              <a:t>Information received among households other than cholera during the OCV campaign </a:t>
            </a:r>
            <a:r>
              <a:rPr lang="en-US" sz="1500" dirty="0"/>
              <a:t/>
            </a:r>
            <a:br>
              <a:rPr lang="en-US" sz="1500" dirty="0"/>
            </a:br>
            <a:endParaRPr lang="en-US" sz="15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3427352"/>
              </p:ext>
            </p:extLst>
          </p:nvPr>
        </p:nvGraphicFramePr>
        <p:xfrm>
          <a:off x="1052359" y="1660357"/>
          <a:ext cx="6998186" cy="4089623"/>
        </p:xfrm>
        <a:graphic>
          <a:graphicData uri="http://schemas.openxmlformats.org/drawingml/2006/table">
            <a:tbl>
              <a:tblPr firstRow="1" firstCol="1" bandRow="1">
                <a:tableStyleId>{5C22544A-7EE6-4342-B048-85BDC9FD1C3A}</a:tableStyleId>
              </a:tblPr>
              <a:tblGrid>
                <a:gridCol w="3700601"/>
                <a:gridCol w="838763"/>
                <a:gridCol w="1032996"/>
                <a:gridCol w="1425826"/>
              </a:tblGrid>
              <a:tr h="519663">
                <a:tc>
                  <a:txBody>
                    <a:bodyPr/>
                    <a:lstStyle/>
                    <a:p>
                      <a:pPr marL="0" marR="0">
                        <a:lnSpc>
                          <a:spcPct val="115000"/>
                        </a:lnSpc>
                        <a:spcBef>
                          <a:spcPts val="0"/>
                        </a:spcBef>
                        <a:spcAft>
                          <a:spcPts val="0"/>
                        </a:spcAft>
                      </a:pPr>
                      <a:r>
                        <a:rPr lang="en-US" sz="1100" dirty="0">
                          <a:solidFill>
                            <a:sysClr val="windowText" lastClr="000000"/>
                          </a:solidFill>
                          <a:effectLst/>
                        </a:rPr>
                        <a:t>Did you receive any other information on cholera during the campaign in </a:t>
                      </a:r>
                      <a:r>
                        <a:rPr lang="en-US" sz="1100" dirty="0" smtClean="0">
                          <a:solidFill>
                            <a:sysClr val="windowText" lastClr="000000"/>
                          </a:solidFill>
                          <a:effectLst/>
                        </a:rPr>
                        <a:t>Nov-Dec</a:t>
                      </a:r>
                      <a:r>
                        <a:rPr lang="en-US" sz="1100" baseline="0" dirty="0" smtClean="0">
                          <a:solidFill>
                            <a:sysClr val="windowText" lastClr="000000"/>
                          </a:solidFill>
                          <a:effectLst/>
                        </a:rPr>
                        <a:t> </a:t>
                      </a:r>
                      <a:r>
                        <a:rPr lang="en-US" sz="1100" dirty="0" smtClean="0">
                          <a:solidFill>
                            <a:sysClr val="windowText" lastClr="000000"/>
                          </a:solidFill>
                          <a:effectLst/>
                        </a:rPr>
                        <a:t>2015</a:t>
                      </a: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Weighted Percent</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Yes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2410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(49%, 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No</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1743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37%)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gridSpan="3">
                  <a:txBody>
                    <a:bodyPr/>
                    <a:lstStyle/>
                    <a:p>
                      <a:pPr marL="0" marR="0">
                        <a:lnSpc>
                          <a:spcPct val="115000"/>
                        </a:lnSpc>
                        <a:spcBef>
                          <a:spcPts val="0"/>
                        </a:spcBef>
                        <a:spcAft>
                          <a:spcPts val="0"/>
                        </a:spcAft>
                      </a:pPr>
                      <a:r>
                        <a:rPr lang="en-US" sz="1100" dirty="0">
                          <a:solidFill>
                            <a:sysClr val="windowText" lastClr="000000"/>
                          </a:solidFill>
                          <a:effectLst/>
                        </a:rPr>
                        <a:t>What information did you hear?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Wash hands with soap and water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2023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(28%, 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Cook food thoroughly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930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 18%)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Wash vegetables/fruits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a:solidFill>
                            <a:sysClr val="windowText" lastClr="000000"/>
                          </a:solidFill>
                          <a:effectLst/>
                        </a:rPr>
                        <a:t>    Boil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794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 18%)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Clean cooking utensils/vessels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Dispose of human waste properly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5215">
                <a:tc>
                  <a:txBody>
                    <a:bodyPr/>
                    <a:lstStyle/>
                    <a:p>
                      <a:pPr marL="0" marR="0">
                        <a:lnSpc>
                          <a:spcPct val="115000"/>
                        </a:lnSpc>
                        <a:spcBef>
                          <a:spcPts val="0"/>
                        </a:spcBef>
                        <a:spcAft>
                          <a:spcPts val="0"/>
                        </a:spcAft>
                      </a:pPr>
                      <a:r>
                        <a:rPr lang="en-US" sz="1100" dirty="0">
                          <a:solidFill>
                            <a:sysClr val="windowText" lastClr="000000"/>
                          </a:solidFill>
                          <a:effectLst/>
                        </a:rPr>
                        <a:t>    Drink or use water treated with chlorine products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Go to health center if I have cholera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Take ORS if I have cholera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163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a:solidFill>
                            <a:sysClr val="windowText" lastClr="000000"/>
                          </a:solidFill>
                          <a:effectLst/>
                        </a:rPr>
                        <a:t>    Don’t know/don’t remember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0.4%)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2997">
                <a:tc>
                  <a:txBody>
                    <a:bodyPr/>
                    <a:lstStyle/>
                    <a:p>
                      <a:pPr marL="0" marR="0">
                        <a:lnSpc>
                          <a:spcPct val="115000"/>
                        </a:lnSpc>
                        <a:spcBef>
                          <a:spcPts val="0"/>
                        </a:spcBef>
                        <a:spcAft>
                          <a:spcPts val="0"/>
                        </a:spcAft>
                      </a:pPr>
                      <a:r>
                        <a:rPr lang="en-US" sz="1100" dirty="0">
                          <a:solidFill>
                            <a:sysClr val="windowText" lastClr="000000"/>
                          </a:solidFill>
                          <a:effectLst/>
                        </a:rPr>
                        <a:t>    Other, specify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052359" y="2173923"/>
            <a:ext cx="6998186" cy="24730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2359" y="2950527"/>
            <a:ext cx="6998186" cy="100328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smtClean="0"/>
              <a:t>DISCUSSION</a:t>
            </a:r>
            <a:br>
              <a:rPr lang="en-US" dirty="0" smtClean="0"/>
            </a:br>
            <a:endParaRPr lang="en-US" dirty="0"/>
          </a:p>
        </p:txBody>
      </p:sp>
    </p:spTree>
    <p:extLst>
      <p:ext uri="{BB962C8B-B14F-4D97-AF65-F5344CB8AC3E}">
        <p14:creationId xmlns:p14="http://schemas.microsoft.com/office/powerpoint/2010/main" val="218470870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 </a:t>
            </a:r>
            <a:r>
              <a:rPr lang="en-US" dirty="0"/>
              <a:t>post-campaign OCV coverage survey conducted in Iraq reported an overall estimated 87% two-dose coverage </a:t>
            </a:r>
            <a:endParaRPr lang="en-US" dirty="0" smtClean="0"/>
          </a:p>
          <a:p>
            <a:r>
              <a:rPr lang="en-US" dirty="0" smtClean="0"/>
              <a:t>Higher </a:t>
            </a:r>
            <a:r>
              <a:rPr lang="en-US" dirty="0"/>
              <a:t>coverage in the Northern governorates compared to the South and Central governorates due to increased </a:t>
            </a:r>
            <a:r>
              <a:rPr lang="en-US" dirty="0" smtClean="0"/>
              <a:t>insecurity</a:t>
            </a:r>
          </a:p>
          <a:p>
            <a:pPr lvl="1"/>
            <a:r>
              <a:rPr lang="en-US" dirty="0" smtClean="0"/>
              <a:t>Due </a:t>
            </a:r>
            <a:r>
              <a:rPr lang="en-US" dirty="0"/>
              <a:t>to civil strife, heavy rains, and challenges in program </a:t>
            </a:r>
            <a:r>
              <a:rPr lang="en-US" dirty="0" smtClean="0"/>
              <a:t>management</a:t>
            </a:r>
          </a:p>
          <a:p>
            <a:r>
              <a:rPr lang="en-US" dirty="0"/>
              <a:t>Despite challenges in implementation during a humanitarian crisis, the two-dose coverage in Iraq was high </a:t>
            </a:r>
            <a:endParaRPr lang="en-US" dirty="0" smtClean="0"/>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1501089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 Strategies in Iraq</a:t>
            </a:r>
            <a:endParaRPr lang="en-US" dirty="0"/>
          </a:p>
        </p:txBody>
      </p:sp>
      <p:sp>
        <p:nvSpPr>
          <p:cNvPr id="3" name="Content Placeholder 2"/>
          <p:cNvSpPr>
            <a:spLocks noGrp="1"/>
          </p:cNvSpPr>
          <p:nvPr>
            <p:ph idx="1"/>
          </p:nvPr>
        </p:nvSpPr>
        <p:spPr/>
        <p:txBody>
          <a:bodyPr/>
          <a:lstStyle/>
          <a:p>
            <a:r>
              <a:rPr lang="en-US" dirty="0" smtClean="0"/>
              <a:t>Iraqi </a:t>
            </a:r>
            <a:r>
              <a:rPr lang="en-US" dirty="0"/>
              <a:t>MOH adopted a primarily door-to-door </a:t>
            </a:r>
            <a:r>
              <a:rPr lang="en-US" dirty="0" smtClean="0"/>
              <a:t>strategy</a:t>
            </a:r>
          </a:p>
          <a:p>
            <a:pPr lvl="1"/>
            <a:r>
              <a:rPr lang="en-US" dirty="0" smtClean="0"/>
              <a:t>Used </a:t>
            </a:r>
            <a:r>
              <a:rPr lang="en-US" dirty="0"/>
              <a:t>for previous polio </a:t>
            </a:r>
            <a:r>
              <a:rPr lang="en-US" dirty="0" smtClean="0"/>
              <a:t>and measles campaigns</a:t>
            </a:r>
          </a:p>
          <a:p>
            <a:pPr marL="0" indent="0">
              <a:buNone/>
            </a:pPr>
            <a:endParaRPr lang="en-US" dirty="0" smtClean="0"/>
          </a:p>
          <a:p>
            <a:r>
              <a:rPr lang="en-US" dirty="0" smtClean="0"/>
              <a:t>Strategies </a:t>
            </a:r>
            <a:r>
              <a:rPr lang="en-US" dirty="0"/>
              <a:t>to provide vaccination at entrance to camps and extended hours of vaccination into the evening </a:t>
            </a:r>
            <a:endParaRPr lang="en-US" dirty="0" smtClean="0"/>
          </a:p>
          <a:p>
            <a:pPr lvl="1"/>
            <a:r>
              <a:rPr lang="en-US" dirty="0" smtClean="0"/>
              <a:t>Captured </a:t>
            </a:r>
            <a:r>
              <a:rPr lang="en-US" dirty="0"/>
              <a:t>adult males who worked </a:t>
            </a:r>
            <a:r>
              <a:rPr lang="en-US" dirty="0" smtClean="0"/>
              <a:t>outside camps during </a:t>
            </a:r>
            <a:r>
              <a:rPr lang="en-US" dirty="0"/>
              <a:t>the </a:t>
            </a:r>
            <a:r>
              <a:rPr lang="en-US" dirty="0" smtClean="0"/>
              <a:t>day</a:t>
            </a:r>
          </a:p>
          <a:p>
            <a:pPr lvl="1"/>
            <a:endParaRPr lang="en-US" dirty="0"/>
          </a:p>
          <a:p>
            <a:r>
              <a:rPr lang="en-US" dirty="0"/>
              <a:t>Use of polio eradication assets and activities to support public health emergencies</a:t>
            </a:r>
          </a:p>
          <a:p>
            <a:endParaRPr lang="en-US" dirty="0" smtClean="0"/>
          </a:p>
          <a:p>
            <a:endParaRPr lang="en-US" dirty="0"/>
          </a:p>
        </p:txBody>
      </p:sp>
    </p:spTree>
    <p:extLst>
      <p:ext uri="{BB962C8B-B14F-4D97-AF65-F5344CB8AC3E}">
        <p14:creationId xmlns:p14="http://schemas.microsoft.com/office/powerpoint/2010/main" val="6266523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Mobilization</a:t>
            </a:r>
            <a:endParaRPr lang="en-US" dirty="0"/>
          </a:p>
        </p:txBody>
      </p:sp>
      <p:pic>
        <p:nvPicPr>
          <p:cNvPr id="5" name="Picture 3" descr="Screen Shot 2015-10-21 at 10.01.23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89" y="1757607"/>
            <a:ext cx="6400621" cy="440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2468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Variation </a:t>
            </a:r>
            <a:r>
              <a:rPr lang="en-US" dirty="0"/>
              <a:t>in the training of enumerators by </a:t>
            </a:r>
            <a:r>
              <a:rPr lang="en-US" dirty="0" smtClean="0"/>
              <a:t>supervisors</a:t>
            </a:r>
          </a:p>
          <a:p>
            <a:endParaRPr lang="en-US" dirty="0"/>
          </a:p>
          <a:p>
            <a:r>
              <a:rPr lang="en-US" dirty="0" smtClean="0"/>
              <a:t>Limited access/monitoring </a:t>
            </a:r>
            <a:r>
              <a:rPr lang="en-US" dirty="0"/>
              <a:t>on the ground due to </a:t>
            </a:r>
            <a:r>
              <a:rPr lang="en-US" dirty="0" smtClean="0"/>
              <a:t>insecurity</a:t>
            </a:r>
          </a:p>
          <a:p>
            <a:endParaRPr lang="en-US" dirty="0"/>
          </a:p>
          <a:p>
            <a:r>
              <a:rPr lang="en-US" dirty="0" smtClean="0"/>
              <a:t>Survey </a:t>
            </a:r>
            <a:r>
              <a:rPr lang="en-US" dirty="0"/>
              <a:t>results should only represent the selected camps and collective centers </a:t>
            </a:r>
            <a:r>
              <a:rPr lang="en-US" dirty="0" smtClean="0"/>
              <a:t>surveyed</a:t>
            </a:r>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40373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Iraq - Background</a:t>
            </a:r>
            <a:endParaRPr lang="en-US" dirty="0"/>
          </a:p>
        </p:txBody>
      </p:sp>
      <p:sp>
        <p:nvSpPr>
          <p:cNvPr id="3" name="Content Placeholder 2"/>
          <p:cNvSpPr>
            <a:spLocks noGrp="1"/>
          </p:cNvSpPr>
          <p:nvPr>
            <p:ph idx="1"/>
          </p:nvPr>
        </p:nvSpPr>
        <p:spPr/>
        <p:txBody>
          <a:bodyPr/>
          <a:lstStyle/>
          <a:p>
            <a:r>
              <a:rPr lang="en-US" dirty="0" smtClean="0"/>
              <a:t>Up </a:t>
            </a:r>
            <a:r>
              <a:rPr lang="en-US" dirty="0"/>
              <a:t>to 3.2 million internally displaced persons (IDPs) </a:t>
            </a:r>
            <a:r>
              <a:rPr lang="en-US" dirty="0" smtClean="0"/>
              <a:t>throughout </a:t>
            </a:r>
            <a:r>
              <a:rPr lang="en-US" dirty="0"/>
              <a:t>the country in 2015 </a:t>
            </a:r>
            <a:endParaRPr lang="en-US" dirty="0" smtClean="0"/>
          </a:p>
          <a:p>
            <a:pPr lvl="1"/>
            <a:r>
              <a:rPr lang="en-US" dirty="0" smtClean="0"/>
              <a:t>due </a:t>
            </a:r>
            <a:r>
              <a:rPr lang="en-US" dirty="0"/>
              <a:t>to increased activity by the Armed Anti-State Group (ASG) and subsequent counter-insurgency operations by the Iraqi government and collision </a:t>
            </a:r>
            <a:r>
              <a:rPr lang="en-US" dirty="0" smtClean="0"/>
              <a:t>forces</a:t>
            </a:r>
          </a:p>
          <a:p>
            <a:r>
              <a:rPr lang="en-US" dirty="0" smtClean="0"/>
              <a:t>Iraq is also hosting </a:t>
            </a:r>
            <a:r>
              <a:rPr lang="en-US" dirty="0"/>
              <a:t>thousands of Syrian refugees due to protracted fighting in Syria between the government and several opposition </a:t>
            </a:r>
            <a:r>
              <a:rPr lang="en-US" dirty="0" smtClean="0"/>
              <a:t>groups</a:t>
            </a:r>
          </a:p>
          <a:p>
            <a:r>
              <a:rPr lang="en-US" dirty="0"/>
              <a:t>The risk of communicable disease epidemics is heightened due to the large number of displaced </a:t>
            </a:r>
            <a:r>
              <a:rPr lang="en-US" dirty="0" smtClean="0"/>
              <a:t>populations</a:t>
            </a:r>
            <a:endParaRPr lang="en-US" dirty="0"/>
          </a:p>
        </p:txBody>
      </p:sp>
    </p:spTree>
    <p:extLst>
      <p:ext uri="{BB962C8B-B14F-4D97-AF65-F5344CB8AC3E}">
        <p14:creationId xmlns:p14="http://schemas.microsoft.com/office/powerpoint/2010/main" val="116681911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OCV Global Stockpile</a:t>
            </a:r>
            <a:endParaRPr lang="en-US" dirty="0"/>
          </a:p>
        </p:txBody>
      </p:sp>
      <p:sp>
        <p:nvSpPr>
          <p:cNvPr id="3" name="Content Placeholder 2"/>
          <p:cNvSpPr>
            <a:spLocks noGrp="1"/>
          </p:cNvSpPr>
          <p:nvPr>
            <p:ph idx="1"/>
          </p:nvPr>
        </p:nvSpPr>
        <p:spPr/>
        <p:txBody>
          <a:bodyPr/>
          <a:lstStyle/>
          <a:p>
            <a:r>
              <a:rPr lang="en-US" dirty="0" smtClean="0"/>
              <a:t>Overall limited </a:t>
            </a:r>
            <a:r>
              <a:rPr lang="en-US" dirty="0"/>
              <a:t>number of vaccines in the Global OCV </a:t>
            </a:r>
            <a:r>
              <a:rPr lang="en-US" dirty="0" smtClean="0"/>
              <a:t>Stockpile</a:t>
            </a:r>
          </a:p>
          <a:p>
            <a:endParaRPr lang="en-US" dirty="0" smtClean="0"/>
          </a:p>
          <a:p>
            <a:r>
              <a:rPr lang="en-US" dirty="0" smtClean="0"/>
              <a:t>Many </a:t>
            </a:r>
            <a:r>
              <a:rPr lang="en-US" dirty="0"/>
              <a:t>non-camp IDPs were not targeted in this campaign </a:t>
            </a:r>
            <a:endParaRPr lang="en-US" dirty="0" smtClean="0"/>
          </a:p>
          <a:p>
            <a:endParaRPr lang="en-US" dirty="0" smtClean="0"/>
          </a:p>
          <a:p>
            <a:r>
              <a:rPr lang="en-US" dirty="0" smtClean="0"/>
              <a:t>Ongoing efforts </a:t>
            </a:r>
            <a:r>
              <a:rPr lang="en-US" dirty="0"/>
              <a:t>to increase the number of stockpile vaccines </a:t>
            </a:r>
            <a:endParaRPr lang="en-US" dirty="0" smtClean="0"/>
          </a:p>
          <a:p>
            <a:endParaRPr lang="en-US" dirty="0" smtClean="0"/>
          </a:p>
          <a:p>
            <a:r>
              <a:rPr lang="en-US" dirty="0" smtClean="0"/>
              <a:t>WHO </a:t>
            </a:r>
            <a:r>
              <a:rPr lang="en-US" dirty="0"/>
              <a:t>recently approved a third manufacturer of OCV to double global supply to 6 million doses for </a:t>
            </a:r>
            <a:r>
              <a:rPr lang="en-US" dirty="0" smtClean="0"/>
              <a:t>2016</a:t>
            </a:r>
            <a:endParaRPr lang="en-US" dirty="0"/>
          </a:p>
          <a:p>
            <a:endParaRPr lang="en-US" dirty="0"/>
          </a:p>
        </p:txBody>
      </p:sp>
    </p:spTree>
    <p:extLst>
      <p:ext uri="{BB962C8B-B14F-4D97-AF65-F5344CB8AC3E}">
        <p14:creationId xmlns:p14="http://schemas.microsoft.com/office/powerpoint/2010/main" val="348346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229600" cy="4684221"/>
          </a:xfrm>
        </p:spPr>
        <p:txBody>
          <a:bodyPr/>
          <a:lstStyle/>
          <a:p>
            <a:r>
              <a:rPr lang="en-US" dirty="0" smtClean="0"/>
              <a:t>First </a:t>
            </a:r>
            <a:r>
              <a:rPr lang="en-US" dirty="0"/>
              <a:t>mass OCV campaign conducted in </a:t>
            </a:r>
            <a:r>
              <a:rPr lang="en-US" dirty="0" smtClean="0"/>
              <a:t>Iraq</a:t>
            </a:r>
          </a:p>
          <a:p>
            <a:endParaRPr lang="en-US" dirty="0"/>
          </a:p>
          <a:p>
            <a:r>
              <a:rPr lang="en-US" dirty="0" smtClean="0"/>
              <a:t>OCV </a:t>
            </a:r>
            <a:r>
              <a:rPr lang="en-US" dirty="0"/>
              <a:t>campaigns can be part of a comprehensive response to cholera outbreaks among high-risk populations in conflict </a:t>
            </a:r>
            <a:r>
              <a:rPr lang="en-US" dirty="0" smtClean="0"/>
              <a:t>settings</a:t>
            </a:r>
          </a:p>
          <a:p>
            <a:pPr lvl="1"/>
            <a:r>
              <a:rPr lang="en-US" dirty="0" smtClean="0"/>
              <a:t>Complementary public </a:t>
            </a:r>
            <a:r>
              <a:rPr lang="en-US" dirty="0"/>
              <a:t>health </a:t>
            </a:r>
            <a:r>
              <a:rPr lang="en-US" dirty="0" smtClean="0"/>
              <a:t>intervention </a:t>
            </a:r>
            <a:r>
              <a:rPr lang="en-US" dirty="0"/>
              <a:t>of </a:t>
            </a:r>
            <a:r>
              <a:rPr lang="en-US" dirty="0" smtClean="0"/>
              <a:t>cholera </a:t>
            </a:r>
            <a:r>
              <a:rPr lang="en-US" dirty="0"/>
              <a:t>control </a:t>
            </a:r>
            <a:r>
              <a:rPr lang="en-US" dirty="0" smtClean="0"/>
              <a:t>programs</a:t>
            </a:r>
          </a:p>
          <a:p>
            <a:pPr lvl="1"/>
            <a:endParaRPr lang="en-US" dirty="0" smtClean="0"/>
          </a:p>
          <a:p>
            <a:r>
              <a:rPr lang="en-US" dirty="0"/>
              <a:t>Use of electronic tablets in coverage survey enabled remote data quality checks and daily feedback to team supervisors</a:t>
            </a:r>
          </a:p>
          <a:p>
            <a:pPr marL="0" indent="0">
              <a:buNone/>
            </a:pPr>
            <a:endParaRPr lang="en-US" dirty="0" smtClean="0"/>
          </a:p>
          <a:p>
            <a:endParaRPr lang="en-US" dirty="0" smtClean="0"/>
          </a:p>
        </p:txBody>
      </p:sp>
    </p:spTree>
    <p:extLst>
      <p:ext uri="{BB962C8B-B14F-4D97-AF65-F5344CB8AC3E}">
        <p14:creationId xmlns:p14="http://schemas.microsoft.com/office/powerpoint/2010/main" val="14955975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2370992" y="3352716"/>
            <a:ext cx="4402015" cy="597877"/>
          </a:xfrm>
          <a:prstGeom prst="rect">
            <a:avLst/>
          </a:prstGeom>
        </p:spPr>
        <p:txBody>
          <a:bodyPr/>
          <a:lstStyle/>
          <a:p>
            <a:pPr rtl="0" eaLnBrk="1" latinLnBrk="0" hangingPunct="1"/>
            <a:r>
              <a:rPr lang="en-US" sz="2800" b="1" kern="1200" baseline="0" dirty="0" smtClean="0">
                <a:solidFill>
                  <a:schemeClr val="bg2"/>
                </a:solidFill>
                <a:latin typeface="Calibri" pitchFamily="34" charset="0"/>
                <a:ea typeface="+mn-ea"/>
                <a:cs typeface="+mn-cs"/>
              </a:rPr>
              <a:t>Thank you</a:t>
            </a:r>
            <a:endParaRPr lang="en-US" dirty="0">
              <a:latin typeface="Calibri" pitchFamily="34" charset="0"/>
            </a:endParaRPr>
          </a:p>
        </p:txBody>
      </p:sp>
      <p:pic>
        <p:nvPicPr>
          <p:cNvPr id="8" name="Picture 7" descr="Logos of the United States Department of Health and Human Services and Centers for Disease Control and Prevention&#10;"/>
          <p:cNvPicPr>
            <a:picLocks noChangeAspect="1"/>
          </p:cNvPicPr>
          <p:nvPr/>
        </p:nvPicPr>
        <p:blipFill>
          <a:blip r:embed="rId3" cstate="print"/>
          <a:stretch>
            <a:fillRect/>
          </a:stretch>
        </p:blipFill>
        <p:spPr>
          <a:xfrm>
            <a:off x="152400" y="6515100"/>
            <a:ext cx="190500" cy="190500"/>
          </a:xfrm>
          <a:prstGeom prst="rect">
            <a:avLst/>
          </a:prstGeom>
        </p:spPr>
      </p:pic>
      <p:sp>
        <p:nvSpPr>
          <p:cNvPr id="10" name="Subtitle 4"/>
          <p:cNvSpPr>
            <a:spLocks noGrp="1"/>
          </p:cNvSpPr>
          <p:nvPr>
            <p:ph type="subTitle" idx="1"/>
          </p:nvPr>
        </p:nvSpPr>
        <p:spPr>
          <a:xfrm>
            <a:off x="1371600" y="4261335"/>
            <a:ext cx="6400800" cy="2057400"/>
          </a:xfrm>
        </p:spPr>
        <p:txBody>
          <a:bodyPr/>
          <a:lstStyle/>
          <a:p>
            <a:pPr algn="l"/>
            <a:r>
              <a:rPr lang="en-US" sz="1200" dirty="0" smtClean="0">
                <a:latin typeface="Calibri" pitchFamily="34" charset="0"/>
              </a:rPr>
              <a:t>For more information please contact Centers for Disease Control and Prevention</a:t>
            </a:r>
          </a:p>
          <a:p>
            <a:pPr lvl="0" algn="l"/>
            <a:endParaRPr lang="en-US" sz="1200" b="0" dirty="0" smtClean="0">
              <a:latin typeface="Calibri" pitchFamily="34" charset="0"/>
            </a:endParaRPr>
          </a:p>
          <a:p>
            <a:pPr lvl="0" algn="l"/>
            <a:r>
              <a:rPr lang="en-US" sz="1200" b="0" dirty="0" smtClean="0">
                <a:latin typeface="Calibri" pitchFamily="34" charset="0"/>
              </a:rPr>
              <a:t>1600 Clifton Road NE,  Atlanta,  GA  30333</a:t>
            </a:r>
          </a:p>
          <a:p>
            <a:pPr lvl="0" algn="l"/>
            <a:r>
              <a:rPr lang="en-US" sz="1200" b="0" dirty="0" smtClean="0">
                <a:latin typeface="Calibri" pitchFamily="34" charset="0"/>
              </a:rPr>
              <a:t>Telephone: 1-800-CDC-INFO (232-4636)/TTY: 1-888-232-6348</a:t>
            </a:r>
          </a:p>
          <a:p>
            <a:pPr lvl="0" algn="l"/>
            <a:r>
              <a:rPr lang="en-US" sz="1200" b="0" dirty="0">
                <a:latin typeface="Calibri" pitchFamily="34" charset="0"/>
              </a:rPr>
              <a:t>Visit: www.cdc.gov | Contact CDC at: 1-800-CDC-INFO or www.cdc.gov/info</a:t>
            </a:r>
          </a:p>
          <a:p>
            <a:pPr lvl="0" algn="l"/>
            <a:endParaRPr lang="en-US" sz="1200" b="0" dirty="0" smtClean="0">
              <a:latin typeface="Calibri" pitchFamily="34" charset="0"/>
            </a:endParaRPr>
          </a:p>
          <a:p>
            <a:pPr lvl="0" algn="l"/>
            <a:r>
              <a:rPr lang="en-US" sz="900" b="0" dirty="0" smtClean="0">
                <a:latin typeface="Calibri" pitchFamily="34" charset="0"/>
              </a:rPr>
              <a:t>The findings and conclusions in this report are those of the authors and do not necessarily represent the official position of the Centers for Disease Control and Prevention.</a:t>
            </a:r>
          </a:p>
        </p:txBody>
      </p:sp>
      <p:sp>
        <p:nvSpPr>
          <p:cNvPr id="12" name="Text Placeholder 5"/>
          <p:cNvSpPr txBox="1">
            <a:spLocks/>
          </p:cNvSpPr>
          <p:nvPr/>
        </p:nvSpPr>
        <p:spPr>
          <a:xfrm>
            <a:off x="2143125" y="626066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rPr>
              <a:t>Center for Global Health</a:t>
            </a:r>
          </a:p>
        </p:txBody>
      </p:sp>
      <p:sp>
        <p:nvSpPr>
          <p:cNvPr id="13" name="Text Placeholder 6"/>
          <p:cNvSpPr txBox="1">
            <a:spLocks/>
          </p:cNvSpPr>
          <p:nvPr/>
        </p:nvSpPr>
        <p:spPr>
          <a:xfrm>
            <a:off x="2143125" y="6442202"/>
            <a:ext cx="244475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Emergency Response and Recovery Branch</a:t>
            </a:r>
            <a:endParaRPr lang="en-US" dirty="0">
              <a:solidFill>
                <a:srgbClr val="333333"/>
              </a:solidFill>
            </a:endParaRPr>
          </a:p>
        </p:txBody>
      </p:sp>
      <p:pic>
        <p:nvPicPr>
          <p:cNvPr id="7" name="Picture 1" descr="Screen Shot 2015-10-21 at 10.04.02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1129" y="984959"/>
            <a:ext cx="2379726" cy="223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Screen Shot 2015-10-12 at 5.37.40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9" y="844279"/>
            <a:ext cx="3266712" cy="21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040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73648" y="2612205"/>
            <a:ext cx="6786081" cy="932380"/>
          </a:xfrm>
        </p:spPr>
        <p:txBody>
          <a:bodyPr/>
          <a:lstStyle/>
          <a:p>
            <a:r>
              <a:rPr lang="en-US" dirty="0" smtClean="0">
                <a:solidFill>
                  <a:schemeClr val="bg1"/>
                </a:solidFill>
              </a:rPr>
              <a:t>Backup Slides</a:t>
            </a:r>
          </a:p>
          <a:p>
            <a:endParaRPr lang="en-US" dirty="0"/>
          </a:p>
        </p:txBody>
      </p:sp>
    </p:spTree>
    <p:extLst>
      <p:ext uri="{BB962C8B-B14F-4D97-AF65-F5344CB8AC3E}">
        <p14:creationId xmlns:p14="http://schemas.microsoft.com/office/powerpoint/2010/main" val="35126099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Health </a:t>
            </a:r>
            <a:r>
              <a:rPr lang="en-GB" dirty="0"/>
              <a:t>Sector Response</a:t>
            </a:r>
            <a:endParaRPr lang="en-US" dirty="0"/>
          </a:p>
        </p:txBody>
      </p:sp>
      <p:sp>
        <p:nvSpPr>
          <p:cNvPr id="3" name="Content Placeholder 2"/>
          <p:cNvSpPr>
            <a:spLocks noGrp="1"/>
          </p:cNvSpPr>
          <p:nvPr>
            <p:ph idx="1"/>
          </p:nvPr>
        </p:nvSpPr>
        <p:spPr/>
        <p:txBody>
          <a:bodyPr/>
          <a:lstStyle/>
          <a:p>
            <a:r>
              <a:rPr lang="en-GB" sz="2000" dirty="0"/>
              <a:t>Oral Cholera Vaccines: International Coordinating Group (ICG) approved 510,000 doses of cholera for  255,000 IDPs and refugees residing in formal camps. </a:t>
            </a:r>
          </a:p>
          <a:p>
            <a:endParaRPr lang="en-GB" sz="100" dirty="0"/>
          </a:p>
          <a:p>
            <a:r>
              <a:rPr lang="en-GB" sz="2000" dirty="0"/>
              <a:t>Cholera Treatment centres:  one cholera treatment centre revitalized in each tertiary hospitals per governorate</a:t>
            </a:r>
          </a:p>
          <a:p>
            <a:endParaRPr lang="en-GB" sz="100" dirty="0"/>
          </a:p>
          <a:p>
            <a:r>
              <a:rPr lang="en-GB" sz="2000" dirty="0"/>
              <a:t>Essential Medicine supply: Fifteen (15) International Diarrheal Diseases Kits (IDDKs) shipped to </a:t>
            </a:r>
            <a:r>
              <a:rPr lang="en-GB" sz="2000" dirty="0" err="1"/>
              <a:t>MoH</a:t>
            </a:r>
            <a:r>
              <a:rPr lang="en-GB" sz="2000" dirty="0"/>
              <a:t> , enough to treat 7500 cholera cases and additional 12 IDDKs in pipeline </a:t>
            </a:r>
          </a:p>
          <a:p>
            <a:endParaRPr lang="en-GB" sz="100" dirty="0"/>
          </a:p>
          <a:p>
            <a:r>
              <a:rPr lang="en-GB" sz="2000" dirty="0"/>
              <a:t>Funds allocations: for strengthening the case management, active surveillance and revitalization of ORTs with a strong M&amp;E component in the thirteen most affected governorates. </a:t>
            </a:r>
          </a:p>
          <a:p>
            <a:endParaRPr lang="en-GB" sz="100" dirty="0"/>
          </a:p>
          <a:p>
            <a:r>
              <a:rPr lang="en-GB" sz="2000" dirty="0"/>
              <a:t>Surge Deployment: Surge teams deployed from HQ/Geneva &amp; EMRO, CDC-Atlanta and ICCRD,B</a:t>
            </a:r>
            <a:endParaRPr lang="en-US" sz="2000" dirty="0"/>
          </a:p>
          <a:p>
            <a:endParaRPr lang="en-US" sz="2000" dirty="0"/>
          </a:p>
        </p:txBody>
      </p:sp>
    </p:spTree>
    <p:extLst>
      <p:ext uri="{BB962C8B-B14F-4D97-AF65-F5344CB8AC3E}">
        <p14:creationId xmlns:p14="http://schemas.microsoft.com/office/powerpoint/2010/main" val="37509255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WASH Sector Response (1</a:t>
            </a:r>
            <a:r>
              <a:rPr lang="en-GB" dirty="0" smtClean="0"/>
              <a:t>)</a:t>
            </a:r>
            <a:endParaRPr lang="en-US" dirty="0"/>
          </a:p>
        </p:txBody>
      </p:sp>
      <p:sp>
        <p:nvSpPr>
          <p:cNvPr id="3" name="Content Placeholder 2"/>
          <p:cNvSpPr>
            <a:spLocks noGrp="1"/>
          </p:cNvSpPr>
          <p:nvPr>
            <p:ph idx="1"/>
          </p:nvPr>
        </p:nvSpPr>
        <p:spPr/>
        <p:txBody>
          <a:bodyPr/>
          <a:lstStyle/>
          <a:p>
            <a:r>
              <a:rPr lang="en-GB" dirty="0"/>
              <a:t>Advocacy at highest government level to ensure provision of adequate quantity of chlorine, Aluminium Sulphate in country</a:t>
            </a:r>
          </a:p>
          <a:p>
            <a:r>
              <a:rPr lang="en-GB" dirty="0"/>
              <a:t>Till date supplies provided:</a:t>
            </a:r>
          </a:p>
          <a:p>
            <a:pPr lvl="1"/>
            <a:r>
              <a:rPr lang="en-GB" dirty="0"/>
              <a:t>one million Aqua tablets, </a:t>
            </a:r>
          </a:p>
          <a:p>
            <a:pPr lvl="1"/>
            <a:r>
              <a:rPr lang="en-GB" dirty="0"/>
              <a:t>385 tons of chlorine gas</a:t>
            </a:r>
          </a:p>
          <a:p>
            <a:pPr lvl="1"/>
            <a:r>
              <a:rPr lang="en-GB" dirty="0"/>
              <a:t>200 tons of Aluminium sulphate </a:t>
            </a:r>
          </a:p>
          <a:p>
            <a:pPr lvl="1"/>
            <a:r>
              <a:rPr lang="en-GB" dirty="0"/>
              <a:t>Advocacy in process to facilitate transport of 1,500 tons of chlorine gas from Jordan, through KSA and Kuwait.  </a:t>
            </a:r>
          </a:p>
          <a:p>
            <a:pPr lvl="1"/>
            <a:r>
              <a:rPr lang="en-GB" dirty="0"/>
              <a:t>1000 water tanks, 50,000 jerry cans and 1,000 basic family water kits and 200,000 water bottles distributed </a:t>
            </a:r>
          </a:p>
          <a:p>
            <a:endParaRPr lang="en-US" dirty="0"/>
          </a:p>
        </p:txBody>
      </p:sp>
    </p:spTree>
    <p:extLst>
      <p:ext uri="{BB962C8B-B14F-4D97-AF65-F5344CB8AC3E}">
        <p14:creationId xmlns:p14="http://schemas.microsoft.com/office/powerpoint/2010/main" val="108682303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WASH Sector Response (2)</a:t>
            </a:r>
            <a:endParaRPr lang="en-US" dirty="0"/>
          </a:p>
        </p:txBody>
      </p:sp>
      <p:sp>
        <p:nvSpPr>
          <p:cNvPr id="3" name="Content Placeholder 2"/>
          <p:cNvSpPr>
            <a:spLocks noGrp="1"/>
          </p:cNvSpPr>
          <p:nvPr>
            <p:ph idx="1"/>
          </p:nvPr>
        </p:nvSpPr>
        <p:spPr/>
        <p:txBody>
          <a:bodyPr/>
          <a:lstStyle/>
          <a:p>
            <a:pPr marL="0" indent="0">
              <a:buNone/>
            </a:pPr>
            <a:r>
              <a:rPr lang="en-GB" sz="2000" dirty="0"/>
              <a:t>Hygiene Promotion:  </a:t>
            </a:r>
            <a:endParaRPr lang="en-US" sz="2000" dirty="0"/>
          </a:p>
          <a:p>
            <a:r>
              <a:rPr lang="en-GB" sz="2000" dirty="0"/>
              <a:t>C4D – country wide coverage established. </a:t>
            </a:r>
          </a:p>
          <a:p>
            <a:r>
              <a:rPr lang="en-GB" sz="2000" dirty="0"/>
              <a:t>One million Key WASH and Health messages pamphlets and FAQs  published with nationwide disseminated. </a:t>
            </a:r>
          </a:p>
          <a:p>
            <a:r>
              <a:rPr lang="en-GB" sz="2000" dirty="0"/>
              <a:t>Messages being disseminated through electronic media and mobile networks. </a:t>
            </a:r>
          </a:p>
          <a:p>
            <a:r>
              <a:rPr lang="en-GB" sz="2000" dirty="0"/>
              <a:t>Twenty mobile vans have dedicated to awareness events</a:t>
            </a:r>
            <a:endParaRPr lang="en-US" sz="2000" dirty="0"/>
          </a:p>
          <a:p>
            <a:pPr marL="0" indent="0">
              <a:buNone/>
            </a:pPr>
            <a:r>
              <a:rPr lang="en-US" sz="2000" dirty="0"/>
              <a:t>3</a:t>
            </a:r>
            <a:r>
              <a:rPr lang="en-GB" sz="2000" dirty="0"/>
              <a:t>. Sanitation:</a:t>
            </a:r>
            <a:endParaRPr lang="en-US" sz="2000" dirty="0"/>
          </a:p>
          <a:p>
            <a:r>
              <a:rPr lang="en-GB" sz="2000" dirty="0"/>
              <a:t>Disinfection of septic tanks of health facilities in outbreak areas through desludging trucks and disposing of waste in authorized landfills in West Baghdad and Najaf by Governorate Directorate of Water (GDW), in coordination with UNICEF, MSF-Spain</a:t>
            </a:r>
            <a:endParaRPr lang="en-US" sz="2000" dirty="0"/>
          </a:p>
          <a:p>
            <a:endParaRPr lang="en-US" sz="2000" dirty="0"/>
          </a:p>
        </p:txBody>
      </p:sp>
    </p:spTree>
    <p:extLst>
      <p:ext uri="{BB962C8B-B14F-4D97-AF65-F5344CB8AC3E}">
        <p14:creationId xmlns:p14="http://schemas.microsoft.com/office/powerpoint/2010/main" val="644343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370" y="869547"/>
            <a:ext cx="7543800" cy="766019"/>
          </a:xfrm>
        </p:spPr>
        <p:txBody>
          <a:bodyPr>
            <a:normAutofit/>
          </a:bodyPr>
          <a:lstStyle/>
          <a:p>
            <a:r>
              <a:rPr lang="en-US" sz="2000" dirty="0">
                <a:solidFill>
                  <a:schemeClr val="bg1"/>
                </a:solidFill>
              </a:rPr>
              <a:t>Table </a:t>
            </a:r>
            <a:r>
              <a:rPr lang="en-US" sz="2000" dirty="0" smtClean="0">
                <a:solidFill>
                  <a:schemeClr val="bg1"/>
                </a:solidFill>
              </a:rPr>
              <a:t>14. </a:t>
            </a:r>
            <a:r>
              <a:rPr lang="en-US" sz="2000" dirty="0">
                <a:solidFill>
                  <a:schemeClr val="bg1"/>
                </a:solidFill>
              </a:rPr>
              <a:t>Overall estimate of oral cholera vaccination coverage by vaccination card status, Iraq, 2015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132742"/>
              </p:ext>
            </p:extLst>
          </p:nvPr>
        </p:nvGraphicFramePr>
        <p:xfrm>
          <a:off x="851199" y="2272426"/>
          <a:ext cx="7584142" cy="2046627"/>
        </p:xfrm>
        <a:graphic>
          <a:graphicData uri="http://schemas.openxmlformats.org/drawingml/2006/table">
            <a:tbl>
              <a:tblPr firstRow="1" firstCol="1" bandRow="1">
                <a:tableStyleId>{5C22544A-7EE6-4342-B048-85BDC9FD1C3A}</a:tableStyleId>
              </a:tblPr>
              <a:tblGrid>
                <a:gridCol w="2532416"/>
                <a:gridCol w="1231565"/>
                <a:gridCol w="1292113"/>
                <a:gridCol w="1292113"/>
                <a:gridCol w="1235935"/>
              </a:tblGrid>
              <a:tr h="406117">
                <a:tc>
                  <a:txBody>
                    <a:bodyPr/>
                    <a:lstStyle/>
                    <a:p>
                      <a:pPr marL="0" marR="0" algn="ctr">
                        <a:lnSpc>
                          <a:spcPct val="115000"/>
                        </a:lnSpc>
                        <a:spcBef>
                          <a:spcPts val="0"/>
                        </a:spcBef>
                        <a:spcAft>
                          <a:spcPts val="0"/>
                        </a:spcAft>
                      </a:pPr>
                      <a:r>
                        <a:rPr lang="en-US" sz="1100" dirty="0">
                          <a:solidFill>
                            <a:sysClr val="windowText" lastClr="000000"/>
                          </a:solidFill>
                          <a:effectLst/>
                        </a:rPr>
                        <a:t>Number of doses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2 Card (n=1498)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1 card (n=724)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Recall (n=2765)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Total</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406117">
                <a:tc>
                  <a:txBody>
                    <a:bodyPr/>
                    <a:lstStyle/>
                    <a:p>
                      <a:pPr marL="0" marR="0" algn="ctr">
                        <a:lnSpc>
                          <a:spcPct val="115000"/>
                        </a:lnSpc>
                        <a:spcBef>
                          <a:spcPts val="0"/>
                        </a:spcBef>
                        <a:spcAft>
                          <a:spcPts val="0"/>
                        </a:spcAft>
                      </a:pPr>
                      <a:r>
                        <a:rPr lang="en-US" sz="1100" dirty="0">
                          <a:solidFill>
                            <a:sysClr val="windowText" lastClr="000000"/>
                          </a:solidFill>
                          <a:effectLst/>
                        </a:rPr>
                        <a:t>2 (n=3523)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06117">
                <a:tc>
                  <a:txBody>
                    <a:bodyPr/>
                    <a:lstStyle/>
                    <a:p>
                      <a:pPr marL="0" marR="0" algn="ctr">
                        <a:lnSpc>
                          <a:spcPct val="115000"/>
                        </a:lnSpc>
                        <a:spcBef>
                          <a:spcPts val="0"/>
                        </a:spcBef>
                        <a:spcAft>
                          <a:spcPts val="0"/>
                        </a:spcAft>
                      </a:pPr>
                      <a:r>
                        <a:rPr lang="en-US" sz="1100">
                          <a:solidFill>
                            <a:sysClr val="windowText" lastClr="000000"/>
                          </a:solidFill>
                          <a:effectLst/>
                        </a:rPr>
                        <a:t>1 (n=745)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06117">
                <a:tc>
                  <a:txBody>
                    <a:bodyPr/>
                    <a:lstStyle/>
                    <a:p>
                      <a:pPr marL="0" marR="0" algn="ctr">
                        <a:lnSpc>
                          <a:spcPct val="115000"/>
                        </a:lnSpc>
                        <a:spcBef>
                          <a:spcPts val="0"/>
                        </a:spcBef>
                        <a:spcAft>
                          <a:spcPts val="0"/>
                        </a:spcAft>
                      </a:pPr>
                      <a:r>
                        <a:rPr lang="en-US" sz="1100">
                          <a:solidFill>
                            <a:sysClr val="windowText" lastClr="000000"/>
                          </a:solidFill>
                          <a:effectLst/>
                        </a:rPr>
                        <a:t>0 (n=739)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22159">
                <a:tc>
                  <a:txBody>
                    <a:bodyPr/>
                    <a:lstStyle/>
                    <a:p>
                      <a:pPr marL="0" marR="0">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1"/>
          <p:cNvSpPr>
            <a:spLocks noChangeArrowheads="1"/>
          </p:cNvSpPr>
          <p:nvPr/>
        </p:nvSpPr>
        <p:spPr bwMode="auto">
          <a:xfrm>
            <a:off x="-1275910" y="918115"/>
            <a:ext cx="119848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350"/>
          </a:p>
        </p:txBody>
      </p:sp>
      <p:sp>
        <p:nvSpPr>
          <p:cNvPr id="6" name="TextBox 5"/>
          <p:cNvSpPr txBox="1"/>
          <p:nvPr/>
        </p:nvSpPr>
        <p:spPr>
          <a:xfrm>
            <a:off x="6116143" y="4426010"/>
            <a:ext cx="2299027" cy="261610"/>
          </a:xfrm>
          <a:prstGeom prst="rect">
            <a:avLst/>
          </a:prstGeom>
          <a:noFill/>
        </p:spPr>
        <p:txBody>
          <a:bodyPr wrap="none" rtlCol="0">
            <a:spAutoFit/>
          </a:bodyPr>
          <a:lstStyle/>
          <a:p>
            <a:r>
              <a:rPr lang="en-US" sz="1100" dirty="0">
                <a:solidFill>
                  <a:schemeClr val="bg1"/>
                </a:solidFill>
              </a:rPr>
              <a:t>*1% don't remember / incomplete </a:t>
            </a:r>
          </a:p>
        </p:txBody>
      </p:sp>
    </p:spTree>
    <p:extLst>
      <p:ext uri="{BB962C8B-B14F-4D97-AF65-F5344CB8AC3E}">
        <p14:creationId xmlns:p14="http://schemas.microsoft.com/office/powerpoint/2010/main" val="2609488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895" y="972258"/>
            <a:ext cx="7543800" cy="752487"/>
          </a:xfrm>
        </p:spPr>
        <p:txBody>
          <a:bodyPr>
            <a:noAutofit/>
          </a:bodyPr>
          <a:lstStyle/>
          <a:p>
            <a:r>
              <a:rPr lang="en-US" sz="2000" dirty="0">
                <a:solidFill>
                  <a:schemeClr val="bg1"/>
                </a:solidFill>
              </a:rPr>
              <a:t>Table </a:t>
            </a:r>
            <a:r>
              <a:rPr lang="en-US" sz="2000" dirty="0" smtClean="0">
                <a:solidFill>
                  <a:schemeClr val="bg1"/>
                </a:solidFill>
              </a:rPr>
              <a:t>15. </a:t>
            </a:r>
            <a:r>
              <a:rPr lang="en-US" sz="2000" dirty="0">
                <a:solidFill>
                  <a:schemeClr val="bg1"/>
                </a:solidFill>
              </a:rPr>
              <a:t>Did you (or child) spit part of the first or second dose of the vaccine due to bad taste?</a:t>
            </a:r>
            <a:r>
              <a:rPr lang="en-US" sz="2000" dirty="0"/>
              <a:t/>
            </a:r>
            <a:br>
              <a:rPr lang="en-US" sz="2000" dirty="0"/>
            </a:b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2812647"/>
              </p:ext>
            </p:extLst>
          </p:nvPr>
        </p:nvGraphicFramePr>
        <p:xfrm>
          <a:off x="1338578" y="2536789"/>
          <a:ext cx="6734434" cy="2743199"/>
        </p:xfrm>
        <a:graphic>
          <a:graphicData uri="http://schemas.openxmlformats.org/drawingml/2006/table">
            <a:tbl>
              <a:tblPr firstRow="1" firstCol="1" bandRow="1">
                <a:tableStyleId>{5C22544A-7EE6-4342-B048-85BDC9FD1C3A}</a:tableStyleId>
              </a:tblPr>
              <a:tblGrid>
                <a:gridCol w="1511506"/>
                <a:gridCol w="1152337"/>
                <a:gridCol w="1421713"/>
                <a:gridCol w="2648878"/>
              </a:tblGrid>
              <a:tr h="455070">
                <a:tc>
                  <a:txBody>
                    <a:bodyPr/>
                    <a:lstStyle/>
                    <a:p>
                      <a:pPr marL="0" marR="0" algn="ctr">
                        <a:lnSpc>
                          <a:spcPct val="115000"/>
                        </a:lnSpc>
                        <a:spcBef>
                          <a:spcPts val="0"/>
                        </a:spcBef>
                        <a:spcAft>
                          <a:spcPts val="0"/>
                        </a:spcAft>
                      </a:pPr>
                      <a:r>
                        <a:rPr lang="en-US" sz="1100" dirty="0">
                          <a:solidFill>
                            <a:srgbClr val="000000"/>
                          </a:solidFill>
                          <a:effectLst/>
                        </a:rPr>
                        <a:t>Response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Frequency</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Weighted estimate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95% Confidence Interval</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564970">
                <a:tc>
                  <a:txBody>
                    <a:bodyPr/>
                    <a:lstStyle/>
                    <a:p>
                      <a:pPr marL="0" marR="0" algn="ctr">
                        <a:lnSpc>
                          <a:spcPct val="115000"/>
                        </a:lnSpc>
                        <a:spcBef>
                          <a:spcPts val="0"/>
                        </a:spcBef>
                        <a:spcAft>
                          <a:spcPts val="0"/>
                        </a:spcAft>
                      </a:pPr>
                      <a:r>
                        <a:rPr lang="en-US" sz="1100" dirty="0">
                          <a:solidFill>
                            <a:srgbClr val="000000"/>
                          </a:solidFill>
                          <a:effectLst/>
                        </a:rPr>
                        <a:t>Yes</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509</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25%</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(22%, 28%)</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64970">
                <a:tc>
                  <a:txBody>
                    <a:bodyPr/>
                    <a:lstStyle/>
                    <a:p>
                      <a:pPr marL="0" marR="0" algn="ctr">
                        <a:lnSpc>
                          <a:spcPct val="115000"/>
                        </a:lnSpc>
                        <a:spcBef>
                          <a:spcPts val="0"/>
                        </a:spcBef>
                        <a:spcAft>
                          <a:spcPts val="0"/>
                        </a:spcAft>
                      </a:pPr>
                      <a:r>
                        <a:rPr lang="en-US" sz="1100">
                          <a:solidFill>
                            <a:srgbClr val="000000"/>
                          </a:solidFill>
                          <a:effectLst/>
                        </a:rPr>
                        <a:t>No</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3694</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72%</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(69%, 75%)</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64970">
                <a:tc>
                  <a:txBody>
                    <a:bodyPr/>
                    <a:lstStyle/>
                    <a:p>
                      <a:pPr marL="0" marR="0" algn="ctr">
                        <a:lnSpc>
                          <a:spcPct val="115000"/>
                        </a:lnSpc>
                        <a:spcBef>
                          <a:spcPts val="0"/>
                        </a:spcBef>
                        <a:spcAft>
                          <a:spcPts val="0"/>
                        </a:spcAft>
                      </a:pPr>
                      <a:r>
                        <a:rPr lang="en-US" sz="1100">
                          <a:solidFill>
                            <a:srgbClr val="000000"/>
                          </a:solidFill>
                          <a:effectLst/>
                        </a:rPr>
                        <a:t>Don't know</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41</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1%</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(0.4%, 1%)</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93219">
                <a:tc>
                  <a:txBody>
                    <a:bodyPr/>
                    <a:lstStyle/>
                    <a:p>
                      <a:pPr marL="0" marR="0" algn="ctr">
                        <a:lnSpc>
                          <a:spcPct val="115000"/>
                        </a:lnSpc>
                        <a:spcBef>
                          <a:spcPts val="0"/>
                        </a:spcBef>
                        <a:spcAft>
                          <a:spcPts val="0"/>
                        </a:spcAft>
                      </a:pPr>
                      <a:r>
                        <a:rPr lang="en-US" sz="1100">
                          <a:solidFill>
                            <a:srgbClr val="000000"/>
                          </a:solidFill>
                          <a:effectLst/>
                        </a:rPr>
                        <a:t>Missing</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30</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2%</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(1%, 4%)</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13844390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70811"/>
            <a:ext cx="7543800" cy="862574"/>
          </a:xfrm>
        </p:spPr>
        <p:txBody>
          <a:bodyPr>
            <a:normAutofit/>
          </a:bodyPr>
          <a:lstStyle/>
          <a:p>
            <a:r>
              <a:rPr lang="en-US" sz="2000" dirty="0">
                <a:solidFill>
                  <a:schemeClr val="bg1"/>
                </a:solidFill>
              </a:rPr>
              <a:t>Table </a:t>
            </a:r>
            <a:r>
              <a:rPr lang="en-US" sz="2000" dirty="0" smtClean="0">
                <a:solidFill>
                  <a:schemeClr val="bg1"/>
                </a:solidFill>
              </a:rPr>
              <a:t>16. </a:t>
            </a:r>
            <a:r>
              <a:rPr lang="en-US" sz="2000" dirty="0">
                <a:solidFill>
                  <a:schemeClr val="bg1"/>
                </a:solidFill>
              </a:rPr>
              <a:t>Availability of soap and hygiene practices reported among households during the OCV campaign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3474672"/>
              </p:ext>
            </p:extLst>
          </p:nvPr>
        </p:nvGraphicFramePr>
        <p:xfrm>
          <a:off x="457200" y="1922712"/>
          <a:ext cx="8254314" cy="3176631"/>
        </p:xfrm>
        <a:graphic>
          <a:graphicData uri="http://schemas.openxmlformats.org/drawingml/2006/table">
            <a:tbl>
              <a:tblPr firstRow="1" firstCol="1" bandRow="1">
                <a:tableStyleId>{5C22544A-7EE6-4342-B048-85BDC9FD1C3A}</a:tableStyleId>
              </a:tblPr>
              <a:tblGrid>
                <a:gridCol w="3929808"/>
                <a:gridCol w="963468"/>
                <a:gridCol w="1458097"/>
                <a:gridCol w="1902941"/>
              </a:tblGrid>
              <a:tr h="470650">
                <a:tc>
                  <a:txBody>
                    <a:bodyPr/>
                    <a:lstStyle/>
                    <a:p>
                      <a:pPr marL="0" marR="0">
                        <a:lnSpc>
                          <a:spcPct val="115000"/>
                        </a:lnSpc>
                        <a:spcBef>
                          <a:spcPts val="0"/>
                        </a:spcBef>
                        <a:spcAft>
                          <a:spcPts val="0"/>
                        </a:spcAft>
                      </a:pPr>
                      <a:r>
                        <a:rPr lang="en-US" sz="1100" dirty="0">
                          <a:solidFill>
                            <a:sysClr val="windowText" lastClr="000000"/>
                          </a:solidFill>
                          <a:effectLst/>
                        </a:rPr>
                        <a:t>Soap for handwashing</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557">
                <a:tc>
                  <a:txBody>
                    <a:bodyPr/>
                    <a:lstStyle/>
                    <a:p>
                      <a:pPr marL="0" marR="0">
                        <a:lnSpc>
                          <a:spcPct val="115000"/>
                        </a:lnSpc>
                        <a:spcBef>
                          <a:spcPts val="0"/>
                        </a:spcBef>
                        <a:spcAft>
                          <a:spcPts val="0"/>
                        </a:spcAft>
                      </a:pPr>
                      <a:r>
                        <a:rPr lang="en-US" sz="1100" dirty="0">
                          <a:solidFill>
                            <a:sysClr val="windowText" lastClr="000000"/>
                          </a:solidFill>
                          <a:effectLst/>
                        </a:rPr>
                        <a:t>Yes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4079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(84%, 92%)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No</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98432">
                <a:tc>
                  <a:txBody>
                    <a:bodyPr/>
                    <a:lstStyle/>
                    <a:p>
                      <a:pPr marL="0" marR="0">
                        <a:lnSpc>
                          <a:spcPct val="115000"/>
                        </a:lnSpc>
                        <a:spcBef>
                          <a:spcPts val="0"/>
                        </a:spcBef>
                        <a:spcAft>
                          <a:spcPts val="0"/>
                        </a:spcAft>
                      </a:pPr>
                      <a:r>
                        <a:rPr lang="en-US" sz="1100" dirty="0">
                          <a:solidFill>
                            <a:sysClr val="windowText" lastClr="000000"/>
                          </a:solidFill>
                          <a:effectLst/>
                        </a:rPr>
                        <a:t>If yes, when do you wash your hands with soap?</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r>
              <a:tr h="239557">
                <a:tc>
                  <a:txBody>
                    <a:bodyPr/>
                    <a:lstStyle/>
                    <a:p>
                      <a:pPr marL="0" marR="0">
                        <a:lnSpc>
                          <a:spcPct val="115000"/>
                        </a:lnSpc>
                        <a:spcBef>
                          <a:spcPts val="0"/>
                        </a:spcBef>
                        <a:spcAft>
                          <a:spcPts val="0"/>
                        </a:spcAft>
                      </a:pPr>
                      <a:r>
                        <a:rPr lang="en-US" sz="1100" dirty="0">
                          <a:solidFill>
                            <a:sysClr val="windowText" lastClr="000000"/>
                          </a:solidFill>
                          <a:effectLst/>
                        </a:rPr>
                        <a:t>   After using the toilet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3798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(81%, 90%)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dirty="0">
                          <a:solidFill>
                            <a:sysClr val="windowText" lastClr="000000"/>
                          </a:solidFill>
                          <a:effectLst/>
                        </a:rPr>
                        <a:t>   Before eating</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2838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(47%, 58%)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eating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2659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(43%, 52%)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Before cooking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40%)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washing/cleaning tables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1096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(16%, 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cleaning baby diapers/baby stools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cleaning the home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749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 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51536">
                <a:tc>
                  <a:txBody>
                    <a:bodyPr/>
                    <a:lstStyle/>
                    <a:p>
                      <a:pPr marL="0" marR="0">
                        <a:lnSpc>
                          <a:spcPct val="115000"/>
                        </a:lnSpc>
                        <a:spcBef>
                          <a:spcPts val="0"/>
                        </a:spcBef>
                        <a:spcAft>
                          <a:spcPts val="0"/>
                        </a:spcAft>
                      </a:pPr>
                      <a:r>
                        <a:rPr lang="en-US" sz="1100" dirty="0">
                          <a:solidFill>
                            <a:sysClr val="windowText" lastClr="000000"/>
                          </a:solidFill>
                          <a:effectLst/>
                        </a:rPr>
                        <a:t>   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3311106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Confirmed cholera cases by date of onset, Iraq, </a:t>
            </a:r>
            <a:br>
              <a:rPr lang="en-US" dirty="0" smtClean="0"/>
            </a:br>
            <a:r>
              <a:rPr lang="en-US" dirty="0" smtClean="0"/>
              <a:t>August 30 – October 4, 2015</a:t>
            </a:r>
            <a:endParaRPr lang="en-US" dirty="0"/>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7866"/>
          <a:stretch/>
        </p:blipFill>
        <p:spPr bwMode="auto">
          <a:xfrm>
            <a:off x="564373" y="1828801"/>
            <a:ext cx="8122427" cy="423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825794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621454"/>
            <a:ext cx="7543800" cy="872495"/>
          </a:xfrm>
        </p:spPr>
        <p:txBody>
          <a:bodyPr/>
          <a:lstStyle/>
          <a:p>
            <a:r>
              <a:rPr lang="en-US" sz="2000" b="1" dirty="0">
                <a:solidFill>
                  <a:schemeClr val="bg1"/>
                </a:solidFill>
              </a:rPr>
              <a:t>Table </a:t>
            </a:r>
            <a:r>
              <a:rPr lang="en-US" sz="2000" b="1" dirty="0" smtClean="0">
                <a:solidFill>
                  <a:schemeClr val="bg1"/>
                </a:solidFill>
              </a:rPr>
              <a:t>12.</a:t>
            </a:r>
            <a:r>
              <a:rPr lang="en-US" sz="2000" dirty="0" smtClean="0">
                <a:solidFill>
                  <a:schemeClr val="bg1"/>
                </a:solidFill>
              </a:rPr>
              <a:t> </a:t>
            </a:r>
            <a:r>
              <a:rPr lang="en-US" sz="2000" dirty="0">
                <a:solidFill>
                  <a:schemeClr val="bg1"/>
                </a:solidFill>
              </a:rPr>
              <a:t>Specific primary and secondary water sources reported by households during the OCV campaign</a:t>
            </a:r>
            <a:br>
              <a:rPr lang="en-US" sz="2000" dirty="0">
                <a:solidFill>
                  <a:schemeClr val="bg1"/>
                </a:solidFill>
              </a:rPr>
            </a:br>
            <a:endParaRPr lang="en-US" sz="2000"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5219945"/>
              </p:ext>
            </p:extLst>
          </p:nvPr>
        </p:nvGraphicFramePr>
        <p:xfrm>
          <a:off x="1275008" y="1700011"/>
          <a:ext cx="6967470" cy="4235227"/>
        </p:xfrm>
        <a:graphic>
          <a:graphicData uri="http://schemas.openxmlformats.org/drawingml/2006/table">
            <a:tbl>
              <a:tblPr firstRow="1" firstCol="1" bandRow="1">
                <a:tableStyleId>{5C22544A-7EE6-4342-B048-85BDC9FD1C3A}</a:tableStyleId>
              </a:tblPr>
              <a:tblGrid>
                <a:gridCol w="2565774"/>
                <a:gridCol w="948058"/>
                <a:gridCol w="1557523"/>
                <a:gridCol w="1896115"/>
              </a:tblGrid>
              <a:tr h="225634">
                <a:tc>
                  <a:txBody>
                    <a:bodyPr/>
                    <a:lstStyle/>
                    <a:p>
                      <a:pPr marL="0" marR="0">
                        <a:lnSpc>
                          <a:spcPct val="115000"/>
                        </a:lnSpc>
                        <a:spcBef>
                          <a:spcPts val="0"/>
                        </a:spcBef>
                        <a:spcAft>
                          <a:spcPts val="0"/>
                        </a:spcAft>
                      </a:pPr>
                      <a:r>
                        <a:rPr lang="en-US" sz="1100" dirty="0">
                          <a:solidFill>
                            <a:sysClr val="windowText" lastClr="000000"/>
                          </a:solidFill>
                          <a:effectLst/>
                        </a:rPr>
                        <a:t>Primary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95% Confidence Interval</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in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1734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(66%, 76%)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public</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825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(11%, 17%)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Water truck/water vendor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1185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 14%)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Bottled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651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 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31695">
                <a:tc>
                  <a:txBody>
                    <a:bodyPr/>
                    <a:lstStyle/>
                    <a:p>
                      <a:pPr marL="0" marR="0">
                        <a:lnSpc>
                          <a:spcPct val="115000"/>
                        </a:lnSpc>
                        <a:spcBef>
                          <a:spcPts val="0"/>
                        </a:spcBef>
                        <a:spcAft>
                          <a:spcPts val="0"/>
                        </a:spcAft>
                      </a:pPr>
                      <a:r>
                        <a:rPr lang="en-US" sz="1100">
                          <a:solidFill>
                            <a:sysClr val="windowText" lastClr="000000"/>
                          </a:solidFill>
                          <a:effectLst/>
                        </a:rPr>
                        <a:t>River/stream/lake/irrigation canal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unprotected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Spring water, unprotected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405">
                <a:tc>
                  <a:txBody>
                    <a:bodyPr/>
                    <a:lstStyle/>
                    <a:p>
                      <a:pPr marL="0" marR="0">
                        <a:lnSpc>
                          <a:spcPct val="115000"/>
                        </a:lnSpc>
                        <a:spcBef>
                          <a:spcPts val="0"/>
                        </a:spcBef>
                        <a:spcAft>
                          <a:spcPts val="0"/>
                        </a:spcAft>
                      </a:pPr>
                      <a:r>
                        <a:rPr lang="en-US" sz="1100" dirty="0">
                          <a:solidFill>
                            <a:sysClr val="windowText" lastClr="000000"/>
                          </a:solidFill>
                          <a:effectLst/>
                        </a:rPr>
                        <a:t>Secondary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in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737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Water truck/ water vendor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923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(20%, 31%)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Piped water, public</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779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Bottled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1591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 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unprotected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175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Second source not available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(0.4%,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Other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(0.3%,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1383">
                <a:tc>
                  <a:txBody>
                    <a:bodyPr/>
                    <a:lstStyle/>
                    <a:p>
                      <a:pPr marL="0" marR="0">
                        <a:lnSpc>
                          <a:spcPct val="115000"/>
                        </a:lnSpc>
                        <a:spcBef>
                          <a:spcPts val="0"/>
                        </a:spcBef>
                        <a:spcAft>
                          <a:spcPts val="0"/>
                        </a:spcAft>
                      </a:pPr>
                      <a:r>
                        <a:rPr lang="en-US" sz="1100">
                          <a:solidFill>
                            <a:sysClr val="windowText" lastClr="000000"/>
                          </a:solidFill>
                          <a:effectLst/>
                        </a:rPr>
                        <a:t>Spring water, unprotected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17142406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12" y="672970"/>
            <a:ext cx="7543800" cy="1027041"/>
          </a:xfrm>
        </p:spPr>
        <p:txBody>
          <a:bodyPr/>
          <a:lstStyle/>
          <a:p>
            <a:r>
              <a:rPr lang="en-US" sz="2000" b="1" dirty="0">
                <a:solidFill>
                  <a:schemeClr val="bg1"/>
                </a:solidFill>
              </a:rPr>
              <a:t>Table </a:t>
            </a:r>
            <a:r>
              <a:rPr lang="en-US" sz="2000" b="1" dirty="0" smtClean="0">
                <a:solidFill>
                  <a:schemeClr val="bg1"/>
                </a:solidFill>
              </a:rPr>
              <a:t>13.</a:t>
            </a:r>
            <a:r>
              <a:rPr lang="en-US" sz="2000" dirty="0" smtClean="0">
                <a:solidFill>
                  <a:schemeClr val="bg1"/>
                </a:solidFill>
              </a:rPr>
              <a:t> </a:t>
            </a:r>
            <a:r>
              <a:rPr lang="en-US" sz="2000" dirty="0">
                <a:solidFill>
                  <a:schemeClr val="bg1"/>
                </a:solidFill>
              </a:rPr>
              <a:t>Specific sources of sanitation reported among households during the OCV campaign</a:t>
            </a:r>
            <a:r>
              <a:rPr lang="en-US" dirty="0"/>
              <a:t/>
            </a:r>
            <a:br>
              <a:rPr lang="en-US"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32352993"/>
              </p:ext>
            </p:extLst>
          </p:nvPr>
        </p:nvGraphicFramePr>
        <p:xfrm>
          <a:off x="913112" y="2176529"/>
          <a:ext cx="7543800" cy="3142733"/>
        </p:xfrm>
        <a:graphic>
          <a:graphicData uri="http://schemas.openxmlformats.org/drawingml/2006/table">
            <a:tbl>
              <a:tblPr firstRow="1" firstCol="1" bandRow="1">
                <a:tableStyleId>{5C22544A-7EE6-4342-B048-85BDC9FD1C3A}</a:tableStyleId>
              </a:tblPr>
              <a:tblGrid>
                <a:gridCol w="2940541"/>
                <a:gridCol w="931429"/>
                <a:gridCol w="1524156"/>
                <a:gridCol w="2147674"/>
              </a:tblGrid>
              <a:tr h="332875">
                <a:tc>
                  <a:txBody>
                    <a:bodyPr/>
                    <a:lstStyle/>
                    <a:p>
                      <a:pPr marL="0" marR="0">
                        <a:lnSpc>
                          <a:spcPct val="115000"/>
                        </a:lnSpc>
                        <a:spcBef>
                          <a:spcPts val="0"/>
                        </a:spcBef>
                        <a:spcAft>
                          <a:spcPts val="0"/>
                        </a:spcAft>
                      </a:pPr>
                      <a:r>
                        <a:rPr lang="en-US" sz="1100" dirty="0">
                          <a:solidFill>
                            <a:sysClr val="windowText" lastClr="000000"/>
                          </a:solidFill>
                          <a:effectLst/>
                        </a:rPr>
                        <a:t>Sources of sanitation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307977">
                <a:tc>
                  <a:txBody>
                    <a:bodyPr/>
                    <a:lstStyle/>
                    <a:p>
                      <a:pPr marL="0" marR="0">
                        <a:lnSpc>
                          <a:spcPct val="115000"/>
                        </a:lnSpc>
                        <a:spcBef>
                          <a:spcPts val="0"/>
                        </a:spcBef>
                        <a:spcAft>
                          <a:spcPts val="0"/>
                        </a:spcAft>
                      </a:pPr>
                      <a:r>
                        <a:rPr lang="en-US" sz="1100" dirty="0">
                          <a:solidFill>
                            <a:sysClr val="windowText" lastClr="000000"/>
                          </a:solidFill>
                          <a:effectLst/>
                        </a:rPr>
                        <a:t>Pit latrine with cement slab</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1531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(50%, 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dirty="0">
                          <a:solidFill>
                            <a:sysClr val="windowText" lastClr="000000"/>
                          </a:solidFill>
                          <a:effectLst/>
                        </a:rPr>
                        <a:t>Flush, connected to system</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941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(21%, 31%)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92579">
                <a:tc>
                  <a:txBody>
                    <a:bodyPr/>
                    <a:lstStyle/>
                    <a:p>
                      <a:pPr marL="0" marR="0">
                        <a:lnSpc>
                          <a:spcPct val="115000"/>
                        </a:lnSpc>
                        <a:spcBef>
                          <a:spcPts val="0"/>
                        </a:spcBef>
                        <a:spcAft>
                          <a:spcPts val="0"/>
                        </a:spcAft>
                      </a:pPr>
                      <a:r>
                        <a:rPr lang="en-US" sz="1100" dirty="0">
                          <a:solidFill>
                            <a:sysClr val="windowText" lastClr="000000"/>
                          </a:solidFill>
                          <a:effectLst/>
                        </a:rPr>
                        <a:t>Flush, connected to septic pits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 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Pit latrine, without cement slab</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151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 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Flush, connected to latrines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Bucket toilet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46041">
                <a:tc>
                  <a:txBody>
                    <a:bodyPr/>
                    <a:lstStyle/>
                    <a:p>
                      <a:pPr marL="0" marR="0">
                        <a:lnSpc>
                          <a:spcPct val="115000"/>
                        </a:lnSpc>
                        <a:spcBef>
                          <a:spcPts val="0"/>
                        </a:spcBef>
                        <a:spcAft>
                          <a:spcPts val="0"/>
                        </a:spcAft>
                      </a:pPr>
                      <a:r>
                        <a:rPr lang="en-US" sz="1100" dirty="0">
                          <a:solidFill>
                            <a:sysClr val="windowText" lastClr="000000"/>
                          </a:solidFill>
                          <a:effectLst/>
                        </a:rPr>
                        <a:t>Pit latrine, ventilated and ameliorated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Hanging toilet/Hanging latrine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23376">
                <a:tc>
                  <a:txBody>
                    <a:bodyPr/>
                    <a:lstStyle/>
                    <a:p>
                      <a:pPr marL="0" marR="0">
                        <a:lnSpc>
                          <a:spcPct val="115000"/>
                        </a:lnSpc>
                        <a:spcBef>
                          <a:spcPts val="0"/>
                        </a:spcBef>
                        <a:spcAft>
                          <a:spcPts val="0"/>
                        </a:spcAft>
                      </a:pPr>
                      <a:r>
                        <a:rPr lang="en-US" sz="1100" dirty="0">
                          <a:solidFill>
                            <a:sysClr val="windowText" lastClr="000000"/>
                          </a:solidFill>
                          <a:effectLst/>
                        </a:rPr>
                        <a:t>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79936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58" y="736863"/>
            <a:ext cx="7543800" cy="751086"/>
          </a:xfrm>
        </p:spPr>
        <p:txBody>
          <a:bodyPr>
            <a:normAutofit fontScale="90000"/>
          </a:bodyPr>
          <a:lstStyle/>
          <a:p>
            <a:r>
              <a:rPr lang="en-US" sz="2200" dirty="0">
                <a:solidFill>
                  <a:schemeClr val="bg1"/>
                </a:solidFill>
              </a:rPr>
              <a:t>Table </a:t>
            </a:r>
            <a:r>
              <a:rPr lang="en-US" sz="2200" dirty="0" smtClean="0">
                <a:solidFill>
                  <a:schemeClr val="bg1"/>
                </a:solidFill>
              </a:rPr>
              <a:t>17. Improved vs unimproved primary </a:t>
            </a:r>
            <a:r>
              <a:rPr lang="en-US" sz="2200" dirty="0">
                <a:solidFill>
                  <a:schemeClr val="bg1"/>
                </a:solidFill>
              </a:rPr>
              <a:t>and secondary water sources reported among households during the OCV campaign</a:t>
            </a:r>
            <a:r>
              <a:rPr lang="en-US" sz="1500" dirty="0"/>
              <a:t/>
            </a:r>
            <a:br>
              <a:rPr lang="en-US" sz="1500" dirty="0"/>
            </a:br>
            <a:endParaRPr lang="en-US" sz="15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5642280"/>
              </p:ext>
            </p:extLst>
          </p:nvPr>
        </p:nvGraphicFramePr>
        <p:xfrm>
          <a:off x="1145689" y="2003626"/>
          <a:ext cx="6874137" cy="2630246"/>
        </p:xfrm>
        <a:graphic>
          <a:graphicData uri="http://schemas.openxmlformats.org/drawingml/2006/table">
            <a:tbl>
              <a:tblPr firstRow="1" firstCol="1" bandRow="1">
                <a:tableStyleId>{5C22544A-7EE6-4342-B048-85BDC9FD1C3A}</a:tableStyleId>
              </a:tblPr>
              <a:tblGrid>
                <a:gridCol w="2341409"/>
                <a:gridCol w="975587"/>
                <a:gridCol w="1681012"/>
                <a:gridCol w="1876129"/>
              </a:tblGrid>
              <a:tr h="261716">
                <a:tc>
                  <a:txBody>
                    <a:bodyPr/>
                    <a:lstStyle/>
                    <a:p>
                      <a:pPr marL="0" marR="0" algn="ctr">
                        <a:lnSpc>
                          <a:spcPct val="115000"/>
                        </a:lnSpc>
                        <a:spcBef>
                          <a:spcPts val="0"/>
                        </a:spcBef>
                        <a:spcAft>
                          <a:spcPts val="0"/>
                        </a:spcAft>
                      </a:pPr>
                      <a:r>
                        <a:rPr lang="en-US" sz="1100" dirty="0">
                          <a:solidFill>
                            <a:sysClr val="windowText" lastClr="000000"/>
                          </a:solidFill>
                          <a:effectLst/>
                        </a:rPr>
                        <a:t>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Primary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   Improved </a:t>
                      </a:r>
                      <a:r>
                        <a:rPr lang="en-US" sz="1100" baseline="300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2559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(74%, 84%)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Unimproved </a:t>
                      </a:r>
                      <a:r>
                        <a:rPr lang="en-US" sz="1100" baseline="300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1861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Missing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Secondary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   Improved </a:t>
                      </a:r>
                      <a:r>
                        <a:rPr lang="en-US" sz="1100" baseline="300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1573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(49%, 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Unimproved </a:t>
                      </a:r>
                      <a:r>
                        <a:rPr lang="en-US" sz="1100" baseline="300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2744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(32%, 44%)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Second source not available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(0.4%,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74802">
                <a:tc>
                  <a:txBody>
                    <a:bodyPr/>
                    <a:lstStyle/>
                    <a:p>
                      <a:pPr marL="0" marR="0" algn="ctr">
                        <a:lnSpc>
                          <a:spcPct val="115000"/>
                        </a:lnSpc>
                        <a:spcBef>
                          <a:spcPts val="0"/>
                        </a:spcBef>
                        <a:spcAft>
                          <a:spcPts val="0"/>
                        </a:spcAft>
                      </a:pPr>
                      <a:r>
                        <a:rPr lang="en-US" sz="1100">
                          <a:solidFill>
                            <a:sysClr val="windowText" lastClr="000000"/>
                          </a:solidFill>
                          <a:effectLst/>
                        </a:rPr>
                        <a:t>   Missing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TextBox 4"/>
          <p:cNvSpPr txBox="1"/>
          <p:nvPr/>
        </p:nvSpPr>
        <p:spPr>
          <a:xfrm>
            <a:off x="810858" y="5001267"/>
            <a:ext cx="7761642" cy="1146468"/>
          </a:xfrm>
          <a:prstGeom prst="rect">
            <a:avLst/>
          </a:prstGeom>
          <a:noFill/>
        </p:spPr>
        <p:txBody>
          <a:bodyPr wrap="square" rtlCol="0">
            <a:spAutoFit/>
          </a:bodyPr>
          <a:lstStyle/>
          <a:p>
            <a:r>
              <a:rPr lang="en-US" sz="1100" baseline="30000" dirty="0">
                <a:solidFill>
                  <a:schemeClr val="bg1"/>
                </a:solidFill>
              </a:rPr>
              <a:t>1 </a:t>
            </a:r>
            <a:r>
              <a:rPr lang="en-US" sz="1100" dirty="0">
                <a:solidFill>
                  <a:schemeClr val="bg1"/>
                </a:solidFill>
              </a:rPr>
              <a:t>Improved water sources include: In house piped water, public piped water, protected well, well with pump, protected spring water, and rain </a:t>
            </a:r>
            <a:r>
              <a:rPr lang="en-US" sz="1100" dirty="0" smtClean="0">
                <a:solidFill>
                  <a:schemeClr val="bg1"/>
                </a:solidFill>
              </a:rPr>
              <a:t>water</a:t>
            </a:r>
          </a:p>
          <a:p>
            <a:endParaRPr lang="en-US" sz="1100" dirty="0">
              <a:solidFill>
                <a:schemeClr val="bg1"/>
              </a:solidFill>
            </a:endParaRPr>
          </a:p>
          <a:p>
            <a:r>
              <a:rPr lang="en-US" sz="1100" baseline="30000" dirty="0">
                <a:solidFill>
                  <a:schemeClr val="bg1"/>
                </a:solidFill>
              </a:rPr>
              <a:t>2 </a:t>
            </a:r>
            <a:r>
              <a:rPr lang="en-US" sz="1100" dirty="0">
                <a:solidFill>
                  <a:schemeClr val="bg1"/>
                </a:solidFill>
              </a:rPr>
              <a:t>Unimproved water sources include: unprotected well, unprotected spring water, river/stream/lake/irrigation canal, bottled water, and water truck/water vendor </a:t>
            </a:r>
          </a:p>
          <a:p>
            <a:endParaRPr lang="en-US" sz="1350" dirty="0"/>
          </a:p>
        </p:txBody>
      </p:sp>
    </p:spTree>
    <p:extLst>
      <p:ext uri="{BB962C8B-B14F-4D97-AF65-F5344CB8AC3E}">
        <p14:creationId xmlns:p14="http://schemas.microsoft.com/office/powerpoint/2010/main" val="23611666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15" y="745053"/>
            <a:ext cx="7543800" cy="802457"/>
          </a:xfrm>
        </p:spPr>
        <p:txBody>
          <a:bodyPr>
            <a:normAutofit fontScale="90000"/>
          </a:bodyPr>
          <a:lstStyle/>
          <a:p>
            <a:r>
              <a:rPr lang="en-US" sz="2200" dirty="0">
                <a:solidFill>
                  <a:schemeClr val="bg1"/>
                </a:solidFill>
              </a:rPr>
              <a:t>Table </a:t>
            </a:r>
            <a:r>
              <a:rPr lang="en-US" sz="2200" dirty="0" smtClean="0">
                <a:solidFill>
                  <a:schemeClr val="bg1"/>
                </a:solidFill>
              </a:rPr>
              <a:t>18. Improved vs. </a:t>
            </a:r>
            <a:r>
              <a:rPr lang="en-US" sz="2200" dirty="0">
                <a:solidFill>
                  <a:schemeClr val="bg1"/>
                </a:solidFill>
              </a:rPr>
              <a:t>u</a:t>
            </a:r>
            <a:r>
              <a:rPr lang="en-US" sz="2200" dirty="0" smtClean="0">
                <a:solidFill>
                  <a:schemeClr val="bg1"/>
                </a:solidFill>
              </a:rPr>
              <a:t>nimproved sources </a:t>
            </a:r>
            <a:r>
              <a:rPr lang="en-US" sz="2200" dirty="0">
                <a:solidFill>
                  <a:schemeClr val="bg1"/>
                </a:solidFill>
              </a:rPr>
              <a:t>of sanitation reported among households during the OCV campaign</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9154550"/>
              </p:ext>
            </p:extLst>
          </p:nvPr>
        </p:nvGraphicFramePr>
        <p:xfrm>
          <a:off x="1470455" y="2220478"/>
          <a:ext cx="5946071" cy="1581376"/>
        </p:xfrm>
        <a:graphic>
          <a:graphicData uri="http://schemas.openxmlformats.org/drawingml/2006/table">
            <a:tbl>
              <a:tblPr firstRow="1" firstCol="1" bandRow="1">
                <a:tableStyleId>{5C22544A-7EE6-4342-B048-85BDC9FD1C3A}</a:tableStyleId>
              </a:tblPr>
              <a:tblGrid>
                <a:gridCol w="1447289"/>
                <a:gridCol w="1230713"/>
                <a:gridCol w="1342243"/>
                <a:gridCol w="1925826"/>
              </a:tblGrid>
              <a:tr h="376380">
                <a:tc>
                  <a:txBody>
                    <a:bodyPr/>
                    <a:lstStyle/>
                    <a:p>
                      <a:pPr marL="0" marR="0" algn="ctr">
                        <a:lnSpc>
                          <a:spcPct val="115000"/>
                        </a:lnSpc>
                        <a:spcBef>
                          <a:spcPts val="0"/>
                        </a:spcBef>
                        <a:spcAft>
                          <a:spcPts val="0"/>
                        </a:spcAft>
                      </a:pPr>
                      <a:r>
                        <a:rPr lang="en-US" sz="1000" dirty="0">
                          <a:solidFill>
                            <a:sysClr val="windowText" lastClr="000000"/>
                          </a:solidFill>
                          <a:effectLst/>
                        </a:rPr>
                        <a:t>Sources of sanitation</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Frequency</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Weighted estimate</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95% Confidence Interval</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395081">
                <a:tc>
                  <a:txBody>
                    <a:bodyPr/>
                    <a:lstStyle/>
                    <a:p>
                      <a:pPr marL="0" marR="0" algn="ctr">
                        <a:lnSpc>
                          <a:spcPct val="115000"/>
                        </a:lnSpc>
                        <a:spcBef>
                          <a:spcPts val="0"/>
                        </a:spcBef>
                        <a:spcAft>
                          <a:spcPts val="0"/>
                        </a:spcAft>
                      </a:pPr>
                      <a:r>
                        <a:rPr lang="en-US" sz="1000">
                          <a:solidFill>
                            <a:sysClr val="windowText" lastClr="000000"/>
                          </a:solidFill>
                          <a:effectLst/>
                        </a:rPr>
                        <a:t>   Improved </a:t>
                      </a:r>
                      <a:r>
                        <a:rPr lang="en-US" sz="1000" baseline="30000">
                          <a:solidFill>
                            <a:sysClr val="windowText" lastClr="000000"/>
                          </a:solidFill>
                          <a:effectLst/>
                        </a:rPr>
                        <a:t>1</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dirty="0">
                          <a:solidFill>
                            <a:sysClr val="windowText" lastClr="000000"/>
                          </a:solidFill>
                          <a:effectLst/>
                        </a:rPr>
                        <a:t>4023</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89%</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(84%, 92%)</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95081">
                <a:tc>
                  <a:txBody>
                    <a:bodyPr/>
                    <a:lstStyle/>
                    <a:p>
                      <a:pPr marL="0" marR="0" algn="ctr">
                        <a:lnSpc>
                          <a:spcPct val="115000"/>
                        </a:lnSpc>
                        <a:spcBef>
                          <a:spcPts val="0"/>
                        </a:spcBef>
                        <a:spcAft>
                          <a:spcPts val="0"/>
                        </a:spcAft>
                      </a:pPr>
                      <a:r>
                        <a:rPr lang="en-US" sz="1000" dirty="0">
                          <a:solidFill>
                            <a:sysClr val="windowText" lastClr="000000"/>
                          </a:solidFill>
                          <a:effectLst/>
                        </a:rPr>
                        <a:t>   Unimproved </a:t>
                      </a:r>
                      <a:r>
                        <a:rPr lang="en-US" sz="1000" baseline="30000" dirty="0">
                          <a:solidFill>
                            <a:sysClr val="windowText" lastClr="000000"/>
                          </a:solidFill>
                          <a:effectLst/>
                        </a:rPr>
                        <a:t>2</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400</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5%</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(3%, 7%)</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14834">
                <a:tc>
                  <a:txBody>
                    <a:bodyPr/>
                    <a:lstStyle/>
                    <a:p>
                      <a:pPr marL="0" marR="0" algn="ctr">
                        <a:lnSpc>
                          <a:spcPct val="115000"/>
                        </a:lnSpc>
                        <a:spcBef>
                          <a:spcPts val="0"/>
                        </a:spcBef>
                        <a:spcAft>
                          <a:spcPts val="0"/>
                        </a:spcAft>
                      </a:pPr>
                      <a:r>
                        <a:rPr lang="en-US" sz="1000">
                          <a:solidFill>
                            <a:sysClr val="windowText" lastClr="000000"/>
                          </a:solidFill>
                          <a:effectLst/>
                        </a:rPr>
                        <a:t>   Missing</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45</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7%</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dirty="0">
                          <a:solidFill>
                            <a:sysClr val="windowText" lastClr="000000"/>
                          </a:solidFill>
                          <a:effectLst/>
                        </a:rPr>
                        <a:t>(4%, 11%)</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235676" y="4340908"/>
            <a:ext cx="6964267" cy="1065676"/>
          </a:xfrm>
          <a:prstGeom prst="rect">
            <a:avLst/>
          </a:prstGeom>
        </p:spPr>
        <p:txBody>
          <a:bodyPr wrap="square">
            <a:spAutoFit/>
          </a:bodyPr>
          <a:lstStyle/>
          <a:p>
            <a:pPr>
              <a:lnSpc>
                <a:spcPct val="115000"/>
              </a:lnSpc>
            </a:pPr>
            <a:r>
              <a:rPr lang="en-US" sz="1100" baseline="30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1 </a:t>
            </a:r>
            <a:r>
              <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rPr>
              <a:t>Improved sanitation sources include: Flush toilets (connected to system, septic pits, or latrines), ventilated and ameliorated pit latrine, and pit latrine with cement </a:t>
            </a:r>
            <a:r>
              <a:rPr lang="en-US" sz="1100" dirty="0" smtClean="0">
                <a:solidFill>
                  <a:schemeClr val="bg1"/>
                </a:solidFill>
                <a:latin typeface="Calibri" panose="020F0502020204030204" pitchFamily="34" charset="0"/>
                <a:ea typeface="Calibri" panose="020F0502020204030204" pitchFamily="34" charset="0"/>
                <a:cs typeface="Arial" panose="020B0604020202020204" pitchFamily="34" charset="0"/>
              </a:rPr>
              <a:t>slab</a:t>
            </a:r>
          </a:p>
          <a:p>
            <a:pPr>
              <a:lnSpc>
                <a:spcPct val="115000"/>
              </a:lnSpc>
            </a:pPr>
            <a:endPar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pPr>
            <a:r>
              <a:rPr lang="en-US" sz="1100" baseline="30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2 </a:t>
            </a:r>
            <a:r>
              <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rPr>
              <a:t>Unimproved sanitation sources include: Pit latrine without cement slab, bucket toilet, hanging toilet/hanging latrine, canal or open defecation/bush/field </a:t>
            </a:r>
          </a:p>
        </p:txBody>
      </p:sp>
    </p:spTree>
    <p:extLst>
      <p:ext uri="{BB962C8B-B14F-4D97-AF65-F5344CB8AC3E}">
        <p14:creationId xmlns:p14="http://schemas.microsoft.com/office/powerpoint/2010/main" val="35887833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2" y="286604"/>
            <a:ext cx="7543800" cy="516573"/>
          </a:xfrm>
        </p:spPr>
        <p:txBody>
          <a:bodyPr/>
          <a:lstStyle/>
          <a:p>
            <a:r>
              <a:rPr lang="en-US" sz="2000" dirty="0" smtClean="0">
                <a:solidFill>
                  <a:schemeClr val="bg1"/>
                </a:solidFill>
              </a:rPr>
              <a:t>Table 19. Type of Camp</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1660927"/>
              </p:ext>
            </p:extLst>
          </p:nvPr>
        </p:nvGraphicFramePr>
        <p:xfrm>
          <a:off x="1767016" y="803177"/>
          <a:ext cx="5465865" cy="5461232"/>
        </p:xfrm>
        <a:graphic>
          <a:graphicData uri="http://schemas.openxmlformats.org/drawingml/2006/table">
            <a:tbl>
              <a:tblPr>
                <a:tableStyleId>{5C22544A-7EE6-4342-B048-85BDC9FD1C3A}</a:tableStyleId>
              </a:tblPr>
              <a:tblGrid>
                <a:gridCol w="1276794"/>
                <a:gridCol w="2540427"/>
                <a:gridCol w="1648644"/>
              </a:tblGrid>
              <a:tr h="195044">
                <a:tc>
                  <a:txBody>
                    <a:bodyPr/>
                    <a:lstStyle/>
                    <a:p>
                      <a:pPr algn="ctr" fontAlgn="ctr"/>
                      <a:r>
                        <a:rPr lang="en-US" sz="1000" b="1" u="none" strike="noStrike" dirty="0">
                          <a:solidFill>
                            <a:sysClr val="windowText" lastClr="000000"/>
                          </a:solidFill>
                          <a:effectLst/>
                          <a:latin typeface="+mn-lt"/>
                        </a:rPr>
                        <a:t>Governorate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ctr"/>
                      <a:r>
                        <a:rPr lang="en-US" sz="1000" b="1" u="none" strike="noStrike" dirty="0">
                          <a:solidFill>
                            <a:sysClr val="windowText" lastClr="000000"/>
                          </a:solidFill>
                          <a:effectLst/>
                          <a:latin typeface="+mn-lt"/>
                        </a:rPr>
                        <a:t>Sites</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ctr"/>
                      <a:r>
                        <a:rPr lang="en-US" sz="1000" b="1" u="none" strike="noStrike" dirty="0">
                          <a:solidFill>
                            <a:sysClr val="windowText" lastClr="000000"/>
                          </a:solidFill>
                          <a:effectLst/>
                          <a:latin typeface="+mn-lt"/>
                        </a:rPr>
                        <a:t>(Refugee or IDP or 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195044">
                <a:tc>
                  <a:txBody>
                    <a:bodyPr/>
                    <a:lstStyle/>
                    <a:p>
                      <a:pPr algn="ctr" fontAlgn="ctr"/>
                      <a:r>
                        <a:rPr lang="en-US" sz="1000" b="1" u="none" strike="noStrike">
                          <a:solidFill>
                            <a:sysClr val="windowText" lastClr="000000"/>
                          </a:solidFill>
                          <a:effectLst/>
                          <a:latin typeface="+mn-lt"/>
                        </a:rPr>
                        <a:t>Dahuk</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err="1">
                          <a:solidFill>
                            <a:sysClr val="windowText" lastClr="000000"/>
                          </a:solidFill>
                          <a:effectLst/>
                          <a:latin typeface="+mn-lt"/>
                        </a:rPr>
                        <a:t>Bajet</a:t>
                      </a:r>
                      <a:r>
                        <a:rPr lang="en-US" sz="1000" b="1" u="none" strike="noStrike" dirty="0">
                          <a:solidFill>
                            <a:sysClr val="windowText" lastClr="000000"/>
                          </a:solidFill>
                          <a:effectLst/>
                          <a:latin typeface="+mn-lt"/>
                        </a:rPr>
                        <a:t> </a:t>
                      </a:r>
                      <a:r>
                        <a:rPr lang="en-US" sz="1000" b="1" u="none" strike="noStrike" dirty="0" err="1">
                          <a:solidFill>
                            <a:sysClr val="windowText" lastClr="000000"/>
                          </a:solidFill>
                          <a:effectLst/>
                          <a:latin typeface="+mn-lt"/>
                        </a:rPr>
                        <a:t>Kandala</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err="1">
                          <a:solidFill>
                            <a:sysClr val="windowText" lastClr="000000"/>
                          </a:solidFill>
                          <a:effectLst/>
                          <a:latin typeface="+mn-lt"/>
                        </a:rPr>
                        <a:t>Esyan</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Bardarash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Khanke</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Domiz Camp 1</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Domiz Camp 2</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Erbil</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Harshm</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Darashakran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Kawergosk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dirty="0">
                          <a:solidFill>
                            <a:sysClr val="windowText" lastClr="000000"/>
                          </a:solidFill>
                          <a:effectLst/>
                          <a:latin typeface="+mn-lt"/>
                        </a:rPr>
                        <a:t> </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Qushtapa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Baharka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Basirma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Sulaymaniya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IDP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2 (Ashti)</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Najaf</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 Husein Road</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Baghdad Kardh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Alahal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Takiya kasnazaniya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Kerbala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Displaced population CC</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Salah Addin</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Alhwaish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Alishagee</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Anbar</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Amiria carvans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Alamiria tourist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Wasit</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Numania Shoamali Street CC</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Babil</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856</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738</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dirty="0">
                          <a:solidFill>
                            <a:sysClr val="windowText" lastClr="000000"/>
                          </a:solidFill>
                          <a:effectLst/>
                          <a:latin typeface="+mn-lt"/>
                        </a:rPr>
                        <a:t> </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1010</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849030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0380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Sample Size Calculations</a:t>
            </a:r>
            <a:endParaRPr lang="en-US" dirty="0"/>
          </a:p>
        </p:txBody>
      </p:sp>
      <p:sp>
        <p:nvSpPr>
          <p:cNvPr id="4" name="Content Placeholder 2"/>
          <p:cNvSpPr>
            <a:spLocks noGrp="1"/>
          </p:cNvSpPr>
          <p:nvPr>
            <p:ph idx="1"/>
          </p:nvPr>
        </p:nvSpPr>
        <p:spPr>
          <a:xfrm>
            <a:off x="822960" y="1503947"/>
            <a:ext cx="7543800" cy="4365147"/>
          </a:xfrm>
        </p:spPr>
        <p:txBody>
          <a:bodyPr>
            <a:normAutofit fontScale="92500" lnSpcReduction="10000"/>
          </a:bodyPr>
          <a:lstStyle/>
          <a:p>
            <a:pPr>
              <a:buClr>
                <a:schemeClr val="bg1"/>
              </a:buClr>
              <a:buFont typeface="Wingdings" panose="05000000000000000000" pitchFamily="2" charset="2"/>
              <a:buChar char="§"/>
            </a:pPr>
            <a:r>
              <a:rPr lang="en-US" sz="1800" dirty="0">
                <a:solidFill>
                  <a:schemeClr val="bg2"/>
                </a:solidFill>
              </a:rPr>
              <a:t>Assumptions for sample size calculation</a:t>
            </a:r>
          </a:p>
          <a:p>
            <a:pPr lvl="1">
              <a:buClr>
                <a:schemeClr val="bg1"/>
              </a:buClr>
              <a:buFont typeface="Arial" panose="020B0604020202020204" pitchFamily="34" charset="0"/>
              <a:buChar char="•"/>
            </a:pPr>
            <a:r>
              <a:rPr lang="en-US" sz="1800" dirty="0">
                <a:solidFill>
                  <a:schemeClr val="bg2"/>
                </a:solidFill>
              </a:rPr>
              <a:t>2-dose coverage of 75%</a:t>
            </a:r>
          </a:p>
          <a:p>
            <a:pPr lvl="1">
              <a:buClr>
                <a:schemeClr val="bg1"/>
              </a:buClr>
              <a:buFont typeface="Arial" panose="020B0604020202020204" pitchFamily="34" charset="0"/>
              <a:buChar char="•"/>
            </a:pPr>
            <a:r>
              <a:rPr lang="en-US" sz="1800" dirty="0" err="1">
                <a:solidFill>
                  <a:schemeClr val="bg2"/>
                </a:solidFill>
              </a:rPr>
              <a:t>Intraclass</a:t>
            </a:r>
            <a:r>
              <a:rPr lang="en-US" sz="1800" dirty="0">
                <a:solidFill>
                  <a:schemeClr val="bg2"/>
                </a:solidFill>
              </a:rPr>
              <a:t> correlation of 0.2</a:t>
            </a:r>
          </a:p>
          <a:p>
            <a:pPr lvl="1">
              <a:buClr>
                <a:schemeClr val="bg1"/>
              </a:buClr>
              <a:buFont typeface="Arial" panose="020B0604020202020204" pitchFamily="34" charset="0"/>
              <a:buChar char="•"/>
            </a:pPr>
            <a:r>
              <a:rPr lang="en-US" sz="1800" dirty="0">
                <a:solidFill>
                  <a:schemeClr val="bg2"/>
                </a:solidFill>
              </a:rPr>
              <a:t>Average household size of 6</a:t>
            </a:r>
          </a:p>
          <a:p>
            <a:pPr lvl="1">
              <a:buClr>
                <a:schemeClr val="bg1"/>
              </a:buClr>
              <a:buFont typeface="Arial" panose="020B0604020202020204" pitchFamily="34" charset="0"/>
              <a:buChar char="•"/>
            </a:pPr>
            <a:r>
              <a:rPr lang="en-US" sz="1800" dirty="0">
                <a:solidFill>
                  <a:schemeClr val="bg2"/>
                </a:solidFill>
              </a:rPr>
              <a:t>Non-response rate of 5%</a:t>
            </a:r>
          </a:p>
          <a:p>
            <a:pPr lvl="1">
              <a:buClr>
                <a:schemeClr val="bg1"/>
              </a:buClr>
              <a:buFont typeface="Arial" panose="020B0604020202020204" pitchFamily="34" charset="0"/>
              <a:buChar char="•"/>
            </a:pPr>
            <a:r>
              <a:rPr lang="en-US" sz="1800" dirty="0">
                <a:solidFill>
                  <a:schemeClr val="bg2"/>
                </a:solidFill>
              </a:rPr>
              <a:t>Design effect of 2</a:t>
            </a:r>
          </a:p>
          <a:p>
            <a:pPr lvl="1">
              <a:buClr>
                <a:schemeClr val="bg1"/>
              </a:buClr>
            </a:pPr>
            <a:endParaRPr lang="en-US" sz="1800" dirty="0">
              <a:solidFill>
                <a:schemeClr val="bg2"/>
              </a:solidFill>
            </a:endParaRPr>
          </a:p>
          <a:p>
            <a:pPr>
              <a:buClr>
                <a:schemeClr val="bg1"/>
              </a:buClr>
              <a:buFont typeface="Wingdings" panose="05000000000000000000" pitchFamily="2" charset="2"/>
              <a:buChar char="§"/>
            </a:pPr>
            <a:r>
              <a:rPr lang="en-US" sz="1800" dirty="0">
                <a:solidFill>
                  <a:schemeClr val="bg2"/>
                </a:solidFill>
              </a:rPr>
              <a:t>Wanted to achieve precise estimates </a:t>
            </a:r>
            <a:r>
              <a:rPr lang="en-US" sz="1800" dirty="0" smtClean="0">
                <a:solidFill>
                  <a:schemeClr val="bg2"/>
                </a:solidFill>
              </a:rPr>
              <a:t>for:</a:t>
            </a:r>
            <a:endParaRPr lang="en-US" sz="1800" dirty="0">
              <a:solidFill>
                <a:schemeClr val="bg2"/>
              </a:solidFill>
            </a:endParaRPr>
          </a:p>
          <a:p>
            <a:pPr lvl="1">
              <a:buClr>
                <a:schemeClr val="bg1"/>
              </a:buClr>
              <a:buFont typeface="Arial" panose="020B0604020202020204" pitchFamily="34" charset="0"/>
              <a:buChar char="•"/>
            </a:pPr>
            <a:r>
              <a:rPr lang="en-US" sz="1800" dirty="0">
                <a:solidFill>
                  <a:schemeClr val="bg2"/>
                </a:solidFill>
              </a:rPr>
              <a:t>E</a:t>
            </a:r>
            <a:r>
              <a:rPr lang="en-US" sz="1800" dirty="0" smtClean="0">
                <a:solidFill>
                  <a:schemeClr val="bg2"/>
                </a:solidFill>
              </a:rPr>
              <a:t>ach </a:t>
            </a:r>
            <a:r>
              <a:rPr lang="en-US" sz="1800" dirty="0">
                <a:solidFill>
                  <a:schemeClr val="bg2"/>
                </a:solidFill>
              </a:rPr>
              <a:t>individual governorate</a:t>
            </a:r>
          </a:p>
          <a:p>
            <a:pPr lvl="1">
              <a:buClr>
                <a:schemeClr val="bg1"/>
              </a:buClr>
              <a:buFont typeface="Arial" panose="020B0604020202020204" pitchFamily="34" charset="0"/>
              <a:buChar char="•"/>
            </a:pPr>
            <a:r>
              <a:rPr lang="en-US" sz="1800" dirty="0" smtClean="0">
                <a:solidFill>
                  <a:schemeClr val="bg2"/>
                </a:solidFill>
              </a:rPr>
              <a:t>1-4 year old age </a:t>
            </a:r>
            <a:r>
              <a:rPr lang="en-US" sz="1800" dirty="0">
                <a:solidFill>
                  <a:schemeClr val="bg2"/>
                </a:solidFill>
              </a:rPr>
              <a:t>group </a:t>
            </a:r>
            <a:r>
              <a:rPr lang="en-US" sz="1800" dirty="0" smtClean="0">
                <a:solidFill>
                  <a:schemeClr val="bg2"/>
                </a:solidFill>
              </a:rPr>
              <a:t>in </a:t>
            </a:r>
            <a:r>
              <a:rPr lang="en-US" sz="1800" dirty="0">
                <a:solidFill>
                  <a:schemeClr val="bg2"/>
                </a:solidFill>
              </a:rPr>
              <a:t>the northern and south/central </a:t>
            </a:r>
            <a:r>
              <a:rPr lang="en-US" sz="1800" dirty="0" smtClean="0">
                <a:solidFill>
                  <a:schemeClr val="bg2"/>
                </a:solidFill>
              </a:rPr>
              <a:t>regions</a:t>
            </a:r>
          </a:p>
          <a:p>
            <a:pPr lvl="1">
              <a:buClr>
                <a:schemeClr val="bg1"/>
              </a:buClr>
              <a:buFont typeface="Arial" panose="020B0604020202020204" pitchFamily="34" charset="0"/>
              <a:buChar char="•"/>
            </a:pPr>
            <a:endParaRPr lang="en-US" sz="1800" dirty="0">
              <a:solidFill>
                <a:schemeClr val="bg2"/>
              </a:solidFill>
            </a:endParaRPr>
          </a:p>
          <a:p>
            <a:pPr>
              <a:buClr>
                <a:schemeClr val="bg1"/>
              </a:buClr>
              <a:buFont typeface="Wingdings" panose="05000000000000000000" pitchFamily="2" charset="2"/>
              <a:buChar char="§"/>
            </a:pPr>
            <a:r>
              <a:rPr lang="en-US" sz="1800" dirty="0">
                <a:solidFill>
                  <a:schemeClr val="bg2"/>
                </a:solidFill>
              </a:rPr>
              <a:t>We decided to sample 120 households per governorate</a:t>
            </a:r>
          </a:p>
          <a:p>
            <a:pPr lvl="1">
              <a:buClr>
                <a:schemeClr val="bg1"/>
              </a:buClr>
              <a:buFont typeface="Arial" panose="020B0604020202020204" pitchFamily="34" charset="0"/>
              <a:buChar char="•"/>
            </a:pPr>
            <a:r>
              <a:rPr lang="en-US" sz="1800" dirty="0">
                <a:solidFill>
                  <a:schemeClr val="bg2"/>
                </a:solidFill>
              </a:rPr>
              <a:t>4.7% precision for each governorate</a:t>
            </a:r>
          </a:p>
          <a:p>
            <a:pPr lvl="1">
              <a:buClr>
                <a:schemeClr val="bg1"/>
              </a:buClr>
              <a:buFont typeface="Arial" panose="020B0604020202020204" pitchFamily="34" charset="0"/>
              <a:buChar char="•"/>
            </a:pPr>
            <a:r>
              <a:rPr lang="en-US" sz="1800" dirty="0">
                <a:solidFill>
                  <a:schemeClr val="bg2"/>
                </a:solidFill>
              </a:rPr>
              <a:t>8.0% precision in 1-4 age group in each region</a:t>
            </a:r>
          </a:p>
        </p:txBody>
      </p:sp>
    </p:spTree>
    <p:extLst>
      <p:ext uri="{BB962C8B-B14F-4D97-AF65-F5344CB8AC3E}">
        <p14:creationId xmlns:p14="http://schemas.microsoft.com/office/powerpoint/2010/main" val="128337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823" y="705375"/>
            <a:ext cx="7543800" cy="1088068"/>
          </a:xfrm>
        </p:spPr>
        <p:txBody>
          <a:bodyPr/>
          <a:lstStyle/>
          <a:p>
            <a:r>
              <a:rPr lang="en-US" dirty="0" smtClean="0">
                <a:solidFill>
                  <a:schemeClr val="bg1"/>
                </a:solidFill>
              </a:rPr>
              <a:t>Structure</a:t>
            </a:r>
            <a:r>
              <a:rPr lang="en-US" dirty="0" smtClean="0">
                <a:solidFill>
                  <a:srgbClr val="FFC000"/>
                </a:solidFill>
              </a:rPr>
              <a:t> of Study Area</a:t>
            </a:r>
            <a:endParaRPr lang="en-US" dirty="0"/>
          </a:p>
        </p:txBody>
      </p:sp>
      <p:cxnSp>
        <p:nvCxnSpPr>
          <p:cNvPr id="46" name="Straight Connector 45"/>
          <p:cNvCxnSpPr>
            <a:stCxn id="20" idx="2"/>
          </p:cNvCxnSpPr>
          <p:nvPr/>
        </p:nvCxnSpPr>
        <p:spPr>
          <a:xfrm>
            <a:off x="6572695" y="3149781"/>
            <a:ext cx="2960" cy="456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349383" y="3159369"/>
            <a:ext cx="0" cy="27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12695" y="3494933"/>
            <a:ext cx="447590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685411" y="3410090"/>
            <a:ext cx="1677386" cy="11058"/>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828162" y="2642935"/>
            <a:ext cx="1173826" cy="505379"/>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North</a:t>
            </a:r>
          </a:p>
        </p:txBody>
      </p:sp>
      <p:sp>
        <p:nvSpPr>
          <p:cNvPr id="20" name="Rounded Rectangle 19"/>
          <p:cNvSpPr/>
          <p:nvPr/>
        </p:nvSpPr>
        <p:spPr>
          <a:xfrm>
            <a:off x="5986307" y="2653990"/>
            <a:ext cx="1172776" cy="495791"/>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South/Central</a:t>
            </a:r>
          </a:p>
        </p:txBody>
      </p:sp>
      <p:sp>
        <p:nvSpPr>
          <p:cNvPr id="21" name="Rounded Rectangle 20"/>
          <p:cNvSpPr/>
          <p:nvPr/>
        </p:nvSpPr>
        <p:spPr>
          <a:xfrm>
            <a:off x="3588341" y="1875025"/>
            <a:ext cx="1369045" cy="70084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Overall</a:t>
            </a:r>
          </a:p>
        </p:txBody>
      </p:sp>
      <p:sp>
        <p:nvSpPr>
          <p:cNvPr id="22" name="Rounded Rectangle 21"/>
          <p:cNvSpPr/>
          <p:nvPr/>
        </p:nvSpPr>
        <p:spPr>
          <a:xfrm>
            <a:off x="1451148" y="3841503"/>
            <a:ext cx="599358" cy="19393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Bajet</a:t>
            </a:r>
            <a:r>
              <a:rPr lang="en-US" sz="600" dirty="0">
                <a:solidFill>
                  <a:schemeClr val="tx1"/>
                </a:solidFill>
              </a:rPr>
              <a:t> </a:t>
            </a:r>
            <a:r>
              <a:rPr lang="en-US" sz="600" dirty="0" err="1">
                <a:solidFill>
                  <a:schemeClr val="tx1"/>
                </a:solidFill>
              </a:rPr>
              <a:t>Kandala</a:t>
            </a:r>
            <a:endParaRPr lang="en-US" sz="600" dirty="0">
              <a:solidFill>
                <a:schemeClr val="tx1"/>
              </a:solidFill>
            </a:endParaRPr>
          </a:p>
        </p:txBody>
      </p:sp>
      <p:sp>
        <p:nvSpPr>
          <p:cNvPr id="23" name="Rounded Rectangle 22"/>
          <p:cNvSpPr/>
          <p:nvPr/>
        </p:nvSpPr>
        <p:spPr>
          <a:xfrm>
            <a:off x="1445184" y="4128806"/>
            <a:ext cx="599359"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Bardarash</a:t>
            </a:r>
            <a:endParaRPr lang="en-US" sz="600" dirty="0">
              <a:solidFill>
                <a:schemeClr val="tx1"/>
              </a:solidFill>
            </a:endParaRPr>
          </a:p>
        </p:txBody>
      </p:sp>
      <p:sp>
        <p:nvSpPr>
          <p:cNvPr id="24" name="Rounded Rectangle 23"/>
          <p:cNvSpPr/>
          <p:nvPr/>
        </p:nvSpPr>
        <p:spPr>
          <a:xfrm>
            <a:off x="1445184" y="4415096"/>
            <a:ext cx="599359"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Domiz</a:t>
            </a:r>
            <a:r>
              <a:rPr lang="en-US" sz="600" dirty="0">
                <a:solidFill>
                  <a:schemeClr val="tx1"/>
                </a:solidFill>
              </a:rPr>
              <a:t> Camp 1</a:t>
            </a:r>
          </a:p>
        </p:txBody>
      </p:sp>
      <p:sp>
        <p:nvSpPr>
          <p:cNvPr id="25" name="Rounded Rectangle 24"/>
          <p:cNvSpPr/>
          <p:nvPr/>
        </p:nvSpPr>
        <p:spPr>
          <a:xfrm>
            <a:off x="1445184" y="4697908"/>
            <a:ext cx="599359"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Domiz</a:t>
            </a:r>
            <a:r>
              <a:rPr lang="en-US" sz="600" dirty="0">
                <a:solidFill>
                  <a:schemeClr val="tx1"/>
                </a:solidFill>
              </a:rPr>
              <a:t> Camp 2</a:t>
            </a:r>
          </a:p>
        </p:txBody>
      </p:sp>
      <p:sp>
        <p:nvSpPr>
          <p:cNvPr id="26" name="Rounded Rectangle 25"/>
          <p:cNvSpPr/>
          <p:nvPr/>
        </p:nvSpPr>
        <p:spPr>
          <a:xfrm>
            <a:off x="1445184" y="4980720"/>
            <a:ext cx="599359"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Esyan</a:t>
            </a:r>
            <a:endParaRPr lang="en-US" sz="600" dirty="0">
              <a:solidFill>
                <a:schemeClr val="tx1"/>
              </a:solidFill>
            </a:endParaRPr>
          </a:p>
        </p:txBody>
      </p:sp>
      <p:sp>
        <p:nvSpPr>
          <p:cNvPr id="28" name="Rounded Rectangle 27"/>
          <p:cNvSpPr/>
          <p:nvPr/>
        </p:nvSpPr>
        <p:spPr>
          <a:xfrm>
            <a:off x="2789330" y="3304118"/>
            <a:ext cx="968920" cy="39125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err="1">
                <a:solidFill>
                  <a:schemeClr val="tx1"/>
                </a:solidFill>
              </a:rPr>
              <a:t>Sulaymaniyah</a:t>
            </a:r>
            <a:endParaRPr lang="en-US" sz="900" dirty="0">
              <a:solidFill>
                <a:schemeClr val="tx1"/>
              </a:solidFill>
            </a:endParaRPr>
          </a:p>
        </p:txBody>
      </p:sp>
      <p:sp>
        <p:nvSpPr>
          <p:cNvPr id="33" name="Rounded Rectangle 32"/>
          <p:cNvSpPr/>
          <p:nvPr/>
        </p:nvSpPr>
        <p:spPr>
          <a:xfrm>
            <a:off x="2121970" y="3295169"/>
            <a:ext cx="621633" cy="387755"/>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Erbil</a:t>
            </a:r>
          </a:p>
        </p:txBody>
      </p:sp>
      <p:sp>
        <p:nvSpPr>
          <p:cNvPr id="34" name="Rounded Rectangle 33"/>
          <p:cNvSpPr/>
          <p:nvPr/>
        </p:nvSpPr>
        <p:spPr>
          <a:xfrm>
            <a:off x="1402633" y="3304117"/>
            <a:ext cx="686307" cy="38457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err="1">
                <a:solidFill>
                  <a:schemeClr val="tx1"/>
                </a:solidFill>
              </a:rPr>
              <a:t>Dahuk</a:t>
            </a:r>
            <a:endParaRPr lang="en-US" sz="900" dirty="0">
              <a:solidFill>
                <a:schemeClr val="tx1"/>
              </a:solidFill>
            </a:endParaRPr>
          </a:p>
        </p:txBody>
      </p:sp>
      <p:sp>
        <p:nvSpPr>
          <p:cNvPr id="35" name="Rounded Rectangle 34"/>
          <p:cNvSpPr/>
          <p:nvPr/>
        </p:nvSpPr>
        <p:spPr>
          <a:xfrm>
            <a:off x="4035859" y="3304148"/>
            <a:ext cx="623106"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Anbar</a:t>
            </a:r>
          </a:p>
        </p:txBody>
      </p:sp>
      <p:sp>
        <p:nvSpPr>
          <p:cNvPr id="36" name="Rounded Rectangle 35"/>
          <p:cNvSpPr/>
          <p:nvPr/>
        </p:nvSpPr>
        <p:spPr>
          <a:xfrm>
            <a:off x="7535450" y="3301352"/>
            <a:ext cx="623106"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err="1">
                <a:solidFill>
                  <a:schemeClr val="tx1"/>
                </a:solidFill>
              </a:rPr>
              <a:t>Salahal</a:t>
            </a:r>
            <a:r>
              <a:rPr lang="en-US" sz="900" dirty="0">
                <a:solidFill>
                  <a:schemeClr val="tx1"/>
                </a:solidFill>
              </a:rPr>
              <a:t>-Din</a:t>
            </a:r>
          </a:p>
        </p:txBody>
      </p:sp>
      <p:sp>
        <p:nvSpPr>
          <p:cNvPr id="37" name="Rounded Rectangle 36"/>
          <p:cNvSpPr/>
          <p:nvPr/>
        </p:nvSpPr>
        <p:spPr>
          <a:xfrm>
            <a:off x="6203724" y="3310631"/>
            <a:ext cx="623106"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err="1">
                <a:solidFill>
                  <a:schemeClr val="tx1"/>
                </a:solidFill>
              </a:rPr>
              <a:t>Kerbala</a:t>
            </a:r>
            <a:endParaRPr lang="en-US" sz="900" dirty="0">
              <a:solidFill>
                <a:schemeClr val="tx1"/>
              </a:solidFill>
            </a:endParaRPr>
          </a:p>
        </p:txBody>
      </p:sp>
      <p:sp>
        <p:nvSpPr>
          <p:cNvPr id="38" name="Rounded Rectangle 37"/>
          <p:cNvSpPr/>
          <p:nvPr/>
        </p:nvSpPr>
        <p:spPr>
          <a:xfrm>
            <a:off x="5394791" y="3315953"/>
            <a:ext cx="782451"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Baghdad-</a:t>
            </a:r>
            <a:r>
              <a:rPr lang="en-US" sz="900" dirty="0" err="1">
                <a:solidFill>
                  <a:schemeClr val="tx1"/>
                </a:solidFill>
              </a:rPr>
              <a:t>Karkh</a:t>
            </a:r>
            <a:endParaRPr lang="en-US" sz="900" dirty="0">
              <a:solidFill>
                <a:schemeClr val="tx1"/>
              </a:solidFill>
            </a:endParaRPr>
          </a:p>
        </p:txBody>
      </p:sp>
      <p:sp>
        <p:nvSpPr>
          <p:cNvPr id="39" name="Rounded Rectangle 38"/>
          <p:cNvSpPr/>
          <p:nvPr/>
        </p:nvSpPr>
        <p:spPr>
          <a:xfrm>
            <a:off x="4704691" y="3304449"/>
            <a:ext cx="668833"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Babylon</a:t>
            </a:r>
          </a:p>
        </p:txBody>
      </p:sp>
      <p:sp>
        <p:nvSpPr>
          <p:cNvPr id="40" name="Rounded Rectangle 39"/>
          <p:cNvSpPr/>
          <p:nvPr/>
        </p:nvSpPr>
        <p:spPr>
          <a:xfrm>
            <a:off x="6869587" y="3301351"/>
            <a:ext cx="623106"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tx1"/>
                </a:solidFill>
              </a:rPr>
              <a:t>Najaf</a:t>
            </a:r>
          </a:p>
        </p:txBody>
      </p:sp>
      <p:sp>
        <p:nvSpPr>
          <p:cNvPr id="41" name="Rounded Rectangle 40"/>
          <p:cNvSpPr/>
          <p:nvPr/>
        </p:nvSpPr>
        <p:spPr>
          <a:xfrm>
            <a:off x="8195519" y="3301353"/>
            <a:ext cx="623106" cy="3815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err="1">
                <a:solidFill>
                  <a:schemeClr val="tx1"/>
                </a:solidFill>
              </a:rPr>
              <a:t>Wassit</a:t>
            </a:r>
            <a:endParaRPr lang="en-US" sz="900" dirty="0">
              <a:solidFill>
                <a:schemeClr val="tx1"/>
              </a:solidFill>
            </a:endParaRPr>
          </a:p>
        </p:txBody>
      </p:sp>
      <p:cxnSp>
        <p:nvCxnSpPr>
          <p:cNvPr id="5" name="Straight Connector 4"/>
          <p:cNvCxnSpPr>
            <a:stCxn id="19" idx="3"/>
            <a:endCxn id="20" idx="1"/>
          </p:cNvCxnSpPr>
          <p:nvPr/>
        </p:nvCxnSpPr>
        <p:spPr>
          <a:xfrm>
            <a:off x="3001988" y="2895625"/>
            <a:ext cx="2984319" cy="6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21" idx="2"/>
          </p:cNvCxnSpPr>
          <p:nvPr/>
        </p:nvCxnSpPr>
        <p:spPr>
          <a:xfrm>
            <a:off x="4272864" y="2575869"/>
            <a:ext cx="1190" cy="319756"/>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18678" y="2076072"/>
            <a:ext cx="763479" cy="300082"/>
          </a:xfrm>
          <a:prstGeom prst="rect">
            <a:avLst/>
          </a:prstGeom>
          <a:noFill/>
        </p:spPr>
        <p:txBody>
          <a:bodyPr wrap="none" rtlCol="0">
            <a:spAutoFit/>
          </a:bodyPr>
          <a:lstStyle/>
          <a:p>
            <a:r>
              <a:rPr lang="en-US" sz="1200" dirty="0">
                <a:solidFill>
                  <a:schemeClr val="tx2"/>
                </a:solidFill>
              </a:rPr>
              <a:t>Country</a:t>
            </a:r>
            <a:r>
              <a:rPr lang="en-US" sz="1350" dirty="0"/>
              <a:t> </a:t>
            </a:r>
          </a:p>
        </p:txBody>
      </p:sp>
      <p:sp>
        <p:nvSpPr>
          <p:cNvPr id="72" name="TextBox 71"/>
          <p:cNvSpPr txBox="1"/>
          <p:nvPr/>
        </p:nvSpPr>
        <p:spPr>
          <a:xfrm>
            <a:off x="244278" y="2734084"/>
            <a:ext cx="652743" cy="276999"/>
          </a:xfrm>
          <a:prstGeom prst="rect">
            <a:avLst/>
          </a:prstGeom>
          <a:noFill/>
        </p:spPr>
        <p:txBody>
          <a:bodyPr wrap="none" rtlCol="0">
            <a:spAutoFit/>
          </a:bodyPr>
          <a:lstStyle/>
          <a:p>
            <a:r>
              <a:rPr lang="en-US" sz="1200" dirty="0">
                <a:solidFill>
                  <a:schemeClr val="tx2"/>
                </a:solidFill>
              </a:rPr>
              <a:t>Region</a:t>
            </a:r>
          </a:p>
        </p:txBody>
      </p:sp>
      <p:sp>
        <p:nvSpPr>
          <p:cNvPr id="73" name="TextBox 72"/>
          <p:cNvSpPr txBox="1"/>
          <p:nvPr/>
        </p:nvSpPr>
        <p:spPr>
          <a:xfrm>
            <a:off x="237911" y="3369013"/>
            <a:ext cx="1040218" cy="276999"/>
          </a:xfrm>
          <a:prstGeom prst="rect">
            <a:avLst/>
          </a:prstGeom>
          <a:noFill/>
        </p:spPr>
        <p:txBody>
          <a:bodyPr wrap="square" rtlCol="0">
            <a:spAutoFit/>
          </a:bodyPr>
          <a:lstStyle/>
          <a:p>
            <a:r>
              <a:rPr lang="en-US" sz="1200" dirty="0">
                <a:solidFill>
                  <a:schemeClr val="tx2"/>
                </a:solidFill>
              </a:rPr>
              <a:t>Governorate</a:t>
            </a:r>
          </a:p>
        </p:txBody>
      </p:sp>
      <p:sp>
        <p:nvSpPr>
          <p:cNvPr id="74" name="TextBox 73"/>
          <p:cNvSpPr txBox="1"/>
          <p:nvPr/>
        </p:nvSpPr>
        <p:spPr>
          <a:xfrm>
            <a:off x="230436" y="4228723"/>
            <a:ext cx="593432" cy="276999"/>
          </a:xfrm>
          <a:prstGeom prst="rect">
            <a:avLst/>
          </a:prstGeom>
          <a:noFill/>
        </p:spPr>
        <p:txBody>
          <a:bodyPr wrap="none" rtlCol="0">
            <a:spAutoFit/>
          </a:bodyPr>
          <a:lstStyle/>
          <a:p>
            <a:r>
              <a:rPr lang="en-US" sz="1200" dirty="0" smtClean="0">
                <a:solidFill>
                  <a:schemeClr val="tx2"/>
                </a:solidFill>
              </a:rPr>
              <a:t>Camp</a:t>
            </a:r>
            <a:endParaRPr lang="en-US" sz="1200" dirty="0">
              <a:solidFill>
                <a:schemeClr val="tx2"/>
              </a:solidFill>
            </a:endParaRPr>
          </a:p>
        </p:txBody>
      </p:sp>
      <p:sp>
        <p:nvSpPr>
          <p:cNvPr id="83" name="Rounded Rectangle 82"/>
          <p:cNvSpPr/>
          <p:nvPr/>
        </p:nvSpPr>
        <p:spPr>
          <a:xfrm>
            <a:off x="2163841" y="3833047"/>
            <a:ext cx="585724" cy="19846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Baharka</a:t>
            </a:r>
            <a:endParaRPr lang="en-US" sz="600" dirty="0">
              <a:solidFill>
                <a:schemeClr val="tx1"/>
              </a:solidFill>
            </a:endParaRPr>
          </a:p>
        </p:txBody>
      </p:sp>
      <p:sp>
        <p:nvSpPr>
          <p:cNvPr id="84" name="Rounded Rectangle 83"/>
          <p:cNvSpPr/>
          <p:nvPr/>
        </p:nvSpPr>
        <p:spPr>
          <a:xfrm>
            <a:off x="2157878" y="4120350"/>
            <a:ext cx="585725" cy="18076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Basirma</a:t>
            </a:r>
            <a:endParaRPr lang="en-US" sz="600" dirty="0">
              <a:solidFill>
                <a:schemeClr val="tx1"/>
              </a:solidFill>
            </a:endParaRPr>
          </a:p>
        </p:txBody>
      </p:sp>
      <p:sp>
        <p:nvSpPr>
          <p:cNvPr id="85" name="Rounded Rectangle 84"/>
          <p:cNvSpPr/>
          <p:nvPr/>
        </p:nvSpPr>
        <p:spPr>
          <a:xfrm>
            <a:off x="2157879" y="4406639"/>
            <a:ext cx="600229" cy="19397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Darashkran</a:t>
            </a:r>
            <a:endParaRPr lang="en-US" sz="600" dirty="0">
              <a:solidFill>
                <a:schemeClr val="tx1"/>
              </a:solidFill>
            </a:endParaRPr>
          </a:p>
        </p:txBody>
      </p:sp>
      <p:sp>
        <p:nvSpPr>
          <p:cNvPr id="86" name="Rounded Rectangle 85"/>
          <p:cNvSpPr/>
          <p:nvPr/>
        </p:nvSpPr>
        <p:spPr>
          <a:xfrm>
            <a:off x="2157877" y="4689452"/>
            <a:ext cx="585725" cy="17728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Harshm</a:t>
            </a:r>
            <a:endParaRPr lang="en-US" sz="600" dirty="0">
              <a:solidFill>
                <a:schemeClr val="tx1"/>
              </a:solidFill>
            </a:endParaRPr>
          </a:p>
        </p:txBody>
      </p:sp>
      <p:sp>
        <p:nvSpPr>
          <p:cNvPr id="87" name="Rounded Rectangle 86"/>
          <p:cNvSpPr/>
          <p:nvPr/>
        </p:nvSpPr>
        <p:spPr>
          <a:xfrm>
            <a:off x="2157877" y="4972264"/>
            <a:ext cx="585725" cy="208902"/>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Kawergosk</a:t>
            </a:r>
            <a:endParaRPr lang="en-US" sz="600" dirty="0">
              <a:solidFill>
                <a:schemeClr val="tx1"/>
              </a:solidFill>
            </a:endParaRPr>
          </a:p>
        </p:txBody>
      </p:sp>
      <p:sp>
        <p:nvSpPr>
          <p:cNvPr id="88" name="Rounded Rectangle 87"/>
          <p:cNvSpPr/>
          <p:nvPr/>
        </p:nvSpPr>
        <p:spPr>
          <a:xfrm>
            <a:off x="2157877" y="5255076"/>
            <a:ext cx="585725" cy="188794"/>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Qushtapa</a:t>
            </a:r>
            <a:endParaRPr lang="en-US" sz="600" dirty="0">
              <a:solidFill>
                <a:schemeClr val="tx1"/>
              </a:solidFill>
            </a:endParaRPr>
          </a:p>
        </p:txBody>
      </p:sp>
      <p:sp>
        <p:nvSpPr>
          <p:cNvPr id="89" name="Rounded Rectangle 88"/>
          <p:cNvSpPr/>
          <p:nvPr/>
        </p:nvSpPr>
        <p:spPr>
          <a:xfrm>
            <a:off x="2962370" y="3841503"/>
            <a:ext cx="508349" cy="19393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Arbat</a:t>
            </a:r>
            <a:r>
              <a:rPr lang="en-US" sz="600" dirty="0">
                <a:solidFill>
                  <a:schemeClr val="tx1"/>
                </a:solidFill>
              </a:rPr>
              <a:t> 2</a:t>
            </a:r>
          </a:p>
        </p:txBody>
      </p:sp>
      <p:sp>
        <p:nvSpPr>
          <p:cNvPr id="90" name="Rounded Rectangle 89"/>
          <p:cNvSpPr/>
          <p:nvPr/>
        </p:nvSpPr>
        <p:spPr>
          <a:xfrm>
            <a:off x="2956408" y="4128806"/>
            <a:ext cx="508350"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Arbat</a:t>
            </a:r>
            <a:endParaRPr lang="en-US" sz="600" dirty="0">
              <a:solidFill>
                <a:schemeClr val="tx1"/>
              </a:solidFill>
            </a:endParaRPr>
          </a:p>
        </p:txBody>
      </p:sp>
      <p:sp>
        <p:nvSpPr>
          <p:cNvPr id="91" name="Rounded Rectangle 90"/>
          <p:cNvSpPr/>
          <p:nvPr/>
        </p:nvSpPr>
        <p:spPr>
          <a:xfrm>
            <a:off x="2956408" y="4415096"/>
            <a:ext cx="508350"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Arbat</a:t>
            </a:r>
            <a:r>
              <a:rPr lang="en-US" sz="600" dirty="0">
                <a:solidFill>
                  <a:schemeClr val="tx1"/>
                </a:solidFill>
              </a:rPr>
              <a:t> IDP</a:t>
            </a:r>
          </a:p>
        </p:txBody>
      </p:sp>
      <p:sp>
        <p:nvSpPr>
          <p:cNvPr id="92" name="Rounded Rectangle 91"/>
          <p:cNvSpPr/>
          <p:nvPr/>
        </p:nvSpPr>
        <p:spPr>
          <a:xfrm>
            <a:off x="4121463" y="3770037"/>
            <a:ext cx="508349" cy="22777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Alamiria</a:t>
            </a:r>
            <a:r>
              <a:rPr lang="en-US" sz="600" dirty="0">
                <a:solidFill>
                  <a:schemeClr val="tx1"/>
                </a:solidFill>
              </a:rPr>
              <a:t> Tourist</a:t>
            </a:r>
          </a:p>
        </p:txBody>
      </p:sp>
      <p:sp>
        <p:nvSpPr>
          <p:cNvPr id="93" name="Rounded Rectangle 92"/>
          <p:cNvSpPr/>
          <p:nvPr/>
        </p:nvSpPr>
        <p:spPr>
          <a:xfrm>
            <a:off x="4115501" y="4057340"/>
            <a:ext cx="508350" cy="220019"/>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Amiria</a:t>
            </a:r>
            <a:r>
              <a:rPr lang="en-US" sz="600" dirty="0">
                <a:solidFill>
                  <a:schemeClr val="tx1"/>
                </a:solidFill>
              </a:rPr>
              <a:t> </a:t>
            </a:r>
            <a:r>
              <a:rPr lang="en-US" sz="600" dirty="0" err="1">
                <a:solidFill>
                  <a:schemeClr val="tx1"/>
                </a:solidFill>
              </a:rPr>
              <a:t>Carvans</a:t>
            </a:r>
            <a:endParaRPr lang="en-US" sz="600" dirty="0">
              <a:solidFill>
                <a:schemeClr val="tx1"/>
              </a:solidFill>
            </a:endParaRPr>
          </a:p>
        </p:txBody>
      </p:sp>
      <p:sp>
        <p:nvSpPr>
          <p:cNvPr id="94" name="Rounded Rectangle 93"/>
          <p:cNvSpPr/>
          <p:nvPr/>
        </p:nvSpPr>
        <p:spPr>
          <a:xfrm>
            <a:off x="4792208" y="3778292"/>
            <a:ext cx="508349" cy="19393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a:solidFill>
                  <a:schemeClr val="tx1"/>
                </a:solidFill>
              </a:rPr>
              <a:t>CC 1010</a:t>
            </a:r>
          </a:p>
        </p:txBody>
      </p:sp>
      <p:sp>
        <p:nvSpPr>
          <p:cNvPr id="95" name="Rounded Rectangle 94"/>
          <p:cNvSpPr/>
          <p:nvPr/>
        </p:nvSpPr>
        <p:spPr>
          <a:xfrm>
            <a:off x="4792208" y="4056947"/>
            <a:ext cx="508350"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a:solidFill>
                  <a:schemeClr val="tx1"/>
                </a:solidFill>
              </a:rPr>
              <a:t>CC 738</a:t>
            </a:r>
          </a:p>
        </p:txBody>
      </p:sp>
      <p:sp>
        <p:nvSpPr>
          <p:cNvPr id="96" name="Rounded Rectangle 95"/>
          <p:cNvSpPr/>
          <p:nvPr/>
        </p:nvSpPr>
        <p:spPr>
          <a:xfrm>
            <a:off x="4792208" y="4343237"/>
            <a:ext cx="508350"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a:solidFill>
                  <a:schemeClr val="tx1"/>
                </a:solidFill>
              </a:rPr>
              <a:t>CC 856</a:t>
            </a:r>
          </a:p>
        </p:txBody>
      </p:sp>
      <p:sp>
        <p:nvSpPr>
          <p:cNvPr id="97" name="Rounded Rectangle 96"/>
          <p:cNvSpPr/>
          <p:nvPr/>
        </p:nvSpPr>
        <p:spPr>
          <a:xfrm>
            <a:off x="5540692" y="3774770"/>
            <a:ext cx="508349" cy="19393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Alahal</a:t>
            </a:r>
            <a:endParaRPr lang="en-US" sz="600" dirty="0">
              <a:solidFill>
                <a:schemeClr val="tx1"/>
              </a:solidFill>
            </a:endParaRPr>
          </a:p>
        </p:txBody>
      </p:sp>
      <p:sp>
        <p:nvSpPr>
          <p:cNvPr id="98" name="Rounded Rectangle 97"/>
          <p:cNvSpPr/>
          <p:nvPr/>
        </p:nvSpPr>
        <p:spPr>
          <a:xfrm>
            <a:off x="5540692" y="4058663"/>
            <a:ext cx="508350" cy="185517"/>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Takiya</a:t>
            </a:r>
            <a:endParaRPr lang="en-US" sz="600" dirty="0">
              <a:solidFill>
                <a:schemeClr val="tx1"/>
              </a:solidFill>
            </a:endParaRPr>
          </a:p>
        </p:txBody>
      </p:sp>
      <p:sp>
        <p:nvSpPr>
          <p:cNvPr id="99" name="Rounded Rectangle 98"/>
          <p:cNvSpPr/>
          <p:nvPr/>
        </p:nvSpPr>
        <p:spPr>
          <a:xfrm>
            <a:off x="6224048" y="3760712"/>
            <a:ext cx="576826" cy="20760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a:solidFill>
                  <a:schemeClr val="tx1"/>
                </a:solidFill>
              </a:rPr>
              <a:t>Displaced Population </a:t>
            </a:r>
          </a:p>
        </p:txBody>
      </p:sp>
      <p:sp>
        <p:nvSpPr>
          <p:cNvPr id="100" name="Rounded Rectangle 99"/>
          <p:cNvSpPr/>
          <p:nvPr/>
        </p:nvSpPr>
        <p:spPr>
          <a:xfrm>
            <a:off x="6926965" y="3772671"/>
            <a:ext cx="508349" cy="193930"/>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Ya</a:t>
            </a:r>
            <a:r>
              <a:rPr lang="en-US" sz="600" dirty="0">
                <a:solidFill>
                  <a:schemeClr val="tx1"/>
                </a:solidFill>
              </a:rPr>
              <a:t> </a:t>
            </a:r>
            <a:r>
              <a:rPr lang="en-US" sz="600" dirty="0" err="1">
                <a:solidFill>
                  <a:schemeClr val="tx1"/>
                </a:solidFill>
              </a:rPr>
              <a:t>Husein</a:t>
            </a:r>
            <a:endParaRPr lang="en-US" sz="600" dirty="0">
              <a:solidFill>
                <a:schemeClr val="tx1"/>
              </a:solidFill>
            </a:endParaRPr>
          </a:p>
        </p:txBody>
      </p:sp>
      <p:sp>
        <p:nvSpPr>
          <p:cNvPr id="101" name="Rounded Rectangle 100"/>
          <p:cNvSpPr/>
          <p:nvPr/>
        </p:nvSpPr>
        <p:spPr>
          <a:xfrm>
            <a:off x="7621239" y="3764939"/>
            <a:ext cx="537317" cy="201661"/>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Alhwaish</a:t>
            </a:r>
            <a:endParaRPr lang="en-US" sz="600" dirty="0">
              <a:solidFill>
                <a:schemeClr val="tx1"/>
              </a:solidFill>
            </a:endParaRPr>
          </a:p>
        </p:txBody>
      </p:sp>
      <p:sp>
        <p:nvSpPr>
          <p:cNvPr id="102" name="Rounded Rectangle 101"/>
          <p:cNvSpPr/>
          <p:nvPr/>
        </p:nvSpPr>
        <p:spPr>
          <a:xfrm>
            <a:off x="7621238" y="4107621"/>
            <a:ext cx="537317" cy="193493"/>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Eshaqi</a:t>
            </a:r>
            <a:endParaRPr lang="en-US" sz="600" dirty="0">
              <a:solidFill>
                <a:schemeClr val="tx1"/>
              </a:solidFill>
            </a:endParaRPr>
          </a:p>
        </p:txBody>
      </p:sp>
      <p:sp>
        <p:nvSpPr>
          <p:cNvPr id="103" name="Rounded Rectangle 102"/>
          <p:cNvSpPr/>
          <p:nvPr/>
        </p:nvSpPr>
        <p:spPr>
          <a:xfrm>
            <a:off x="8263785" y="3772671"/>
            <a:ext cx="544207" cy="193929"/>
          </a:xfrm>
          <a:prstGeom prst="round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00" dirty="0" err="1">
                <a:solidFill>
                  <a:schemeClr val="tx1"/>
                </a:solidFill>
              </a:rPr>
              <a:t>Numania</a:t>
            </a:r>
            <a:endParaRPr lang="en-US" sz="600" dirty="0">
              <a:solidFill>
                <a:schemeClr val="tx1"/>
              </a:solidFill>
            </a:endParaRPr>
          </a:p>
        </p:txBody>
      </p:sp>
      <p:sp>
        <p:nvSpPr>
          <p:cNvPr id="3" name="TextBox 2"/>
          <p:cNvSpPr txBox="1"/>
          <p:nvPr/>
        </p:nvSpPr>
        <p:spPr>
          <a:xfrm>
            <a:off x="1123491" y="1787582"/>
            <a:ext cx="652881" cy="769441"/>
          </a:xfrm>
          <a:prstGeom prst="rect">
            <a:avLst/>
          </a:prstGeom>
          <a:noFill/>
        </p:spPr>
        <p:txBody>
          <a:bodyPr wrap="square" rtlCol="0">
            <a:spAutoFit/>
          </a:bodyPr>
          <a:lstStyle/>
          <a:p>
            <a:r>
              <a:rPr lang="en-US" sz="4400" dirty="0" smtClean="0">
                <a:solidFill>
                  <a:schemeClr val="bg1"/>
                </a:solidFill>
              </a:rPr>
              <a:t>{</a:t>
            </a:r>
            <a:endParaRPr lang="en-US" sz="4400" dirty="0">
              <a:solidFill>
                <a:schemeClr val="bg1"/>
              </a:solidFill>
            </a:endParaRPr>
          </a:p>
        </p:txBody>
      </p:sp>
      <p:sp>
        <p:nvSpPr>
          <p:cNvPr id="60" name="TextBox 59"/>
          <p:cNvSpPr txBox="1"/>
          <p:nvPr/>
        </p:nvSpPr>
        <p:spPr>
          <a:xfrm>
            <a:off x="1123492" y="2421375"/>
            <a:ext cx="652881" cy="769441"/>
          </a:xfrm>
          <a:prstGeom prst="rect">
            <a:avLst/>
          </a:prstGeom>
          <a:noFill/>
        </p:spPr>
        <p:txBody>
          <a:bodyPr wrap="square" rtlCol="0">
            <a:spAutoFit/>
          </a:bodyPr>
          <a:lstStyle/>
          <a:p>
            <a:r>
              <a:rPr lang="en-US" sz="4400" dirty="0" smtClean="0">
                <a:solidFill>
                  <a:schemeClr val="bg1"/>
                </a:solidFill>
              </a:rPr>
              <a:t>{</a:t>
            </a:r>
            <a:endParaRPr lang="en-US" sz="4400" dirty="0">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936" y="3824097"/>
            <a:ext cx="239722" cy="1357069"/>
          </a:xfrm>
          <a:prstGeom prst="rect">
            <a:avLst/>
          </a:prstGeom>
        </p:spPr>
      </p:pic>
      <p:pic>
        <p:nvPicPr>
          <p:cNvPr id="11" name="Picture 10"/>
          <p:cNvPicPr>
            <a:picLocks noChangeAspect="1"/>
          </p:cNvPicPr>
          <p:nvPr/>
        </p:nvPicPr>
        <p:blipFill>
          <a:blip r:embed="rId4"/>
          <a:stretch>
            <a:fillRect/>
          </a:stretch>
        </p:blipFill>
        <p:spPr>
          <a:xfrm>
            <a:off x="1203930" y="3257785"/>
            <a:ext cx="226728" cy="536987"/>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5195" y="4657689"/>
            <a:ext cx="2335000" cy="1751250"/>
          </a:xfrm>
          <a:prstGeom prst="rect">
            <a:avLst/>
          </a:prstGeom>
        </p:spPr>
      </p:pic>
    </p:spTree>
    <p:extLst>
      <p:ext uri="{BB962C8B-B14F-4D97-AF65-F5344CB8AC3E}">
        <p14:creationId xmlns:p14="http://schemas.microsoft.com/office/powerpoint/2010/main" val="148038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8" grpId="0" animBg="1"/>
      <p:bldP spid="33" grpId="0" animBg="1"/>
      <p:bldP spid="34" grpId="0" animBg="1"/>
      <p:bldP spid="35" grpId="0" animBg="1"/>
      <p:bldP spid="36" grpId="0" animBg="1"/>
      <p:bldP spid="37" grpId="0" animBg="1"/>
      <p:bldP spid="38" grpId="0" animBg="1"/>
      <p:bldP spid="39" grpId="0" animBg="1"/>
      <p:bldP spid="40" grpId="0" animBg="1"/>
      <p:bldP spid="41" grpId="0" animBg="1"/>
      <p:bldP spid="71" grpId="0"/>
      <p:bldP spid="72" grpId="0"/>
      <p:bldP spid="73" grpId="0"/>
      <p:bldP spid="74"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3" grpId="0"/>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49891"/>
            <a:ext cx="7543800" cy="769310"/>
          </a:xfrm>
        </p:spPr>
        <p:txBody>
          <a:bodyPr/>
          <a:lstStyle/>
          <a:p>
            <a:r>
              <a:rPr lang="en-US" dirty="0" smtClean="0">
                <a:solidFill>
                  <a:schemeClr val="bg1"/>
                </a:solidFill>
              </a:rPr>
              <a:t>Survey Questions</a:t>
            </a:r>
            <a:endParaRPr lang="en-US" dirty="0">
              <a:solidFill>
                <a:schemeClr val="bg1"/>
              </a:solidFill>
            </a:endParaRPr>
          </a:p>
        </p:txBody>
      </p:sp>
      <p:sp>
        <p:nvSpPr>
          <p:cNvPr id="3" name="Content Placeholder 2"/>
          <p:cNvSpPr>
            <a:spLocks noGrp="1"/>
          </p:cNvSpPr>
          <p:nvPr>
            <p:ph idx="1"/>
          </p:nvPr>
        </p:nvSpPr>
        <p:spPr>
          <a:xfrm>
            <a:off x="822960" y="1497391"/>
            <a:ext cx="7543800" cy="4023360"/>
          </a:xfrm>
        </p:spPr>
        <p:txBody>
          <a:bodyPr/>
          <a:lstStyle/>
          <a:p>
            <a:r>
              <a:rPr lang="en-US" sz="1800" dirty="0">
                <a:solidFill>
                  <a:schemeClr val="bg2"/>
                </a:solidFill>
              </a:rPr>
              <a:t>Each interview consisted of individual and household level </a:t>
            </a:r>
            <a:r>
              <a:rPr lang="en-US" sz="1800" dirty="0" smtClean="0">
                <a:solidFill>
                  <a:schemeClr val="bg2"/>
                </a:solidFill>
              </a:rPr>
              <a:t>questions.</a:t>
            </a:r>
          </a:p>
          <a:p>
            <a:pPr lvl="3"/>
            <a:endParaRPr lang="en-US" sz="600" dirty="0">
              <a:solidFill>
                <a:schemeClr val="bg2"/>
              </a:solidFill>
            </a:endParaRPr>
          </a:p>
          <a:p>
            <a:r>
              <a:rPr lang="en-US" sz="1800" dirty="0">
                <a:solidFill>
                  <a:schemeClr val="bg2"/>
                </a:solidFill>
              </a:rPr>
              <a:t>Individual level questions </a:t>
            </a:r>
            <a:r>
              <a:rPr lang="en-US" sz="1800" dirty="0" smtClean="0">
                <a:solidFill>
                  <a:schemeClr val="bg2"/>
                </a:solidFill>
              </a:rPr>
              <a:t>included: </a:t>
            </a:r>
          </a:p>
          <a:p>
            <a:pPr lvl="1"/>
            <a:r>
              <a:rPr lang="en-US" sz="1400" dirty="0" smtClean="0">
                <a:solidFill>
                  <a:schemeClr val="bg2"/>
                </a:solidFill>
              </a:rPr>
              <a:t>demographic information</a:t>
            </a:r>
          </a:p>
          <a:p>
            <a:pPr lvl="1"/>
            <a:r>
              <a:rPr lang="en-US" sz="1400" dirty="0" smtClean="0">
                <a:solidFill>
                  <a:schemeClr val="bg2"/>
                </a:solidFill>
              </a:rPr>
              <a:t>vaccination status</a:t>
            </a:r>
          </a:p>
          <a:p>
            <a:pPr lvl="1"/>
            <a:r>
              <a:rPr lang="en-US" sz="1400" dirty="0" smtClean="0">
                <a:solidFill>
                  <a:schemeClr val="bg2"/>
                </a:solidFill>
              </a:rPr>
              <a:t>reasons </a:t>
            </a:r>
            <a:r>
              <a:rPr lang="en-US" sz="1400" dirty="0">
                <a:solidFill>
                  <a:schemeClr val="bg2"/>
                </a:solidFill>
              </a:rPr>
              <a:t>for </a:t>
            </a:r>
            <a:r>
              <a:rPr lang="en-US" sz="1400" dirty="0" smtClean="0">
                <a:solidFill>
                  <a:schemeClr val="bg2"/>
                </a:solidFill>
              </a:rPr>
              <a:t>non-vaccination</a:t>
            </a:r>
          </a:p>
          <a:p>
            <a:pPr lvl="1"/>
            <a:r>
              <a:rPr lang="en-US" sz="1400" dirty="0" smtClean="0">
                <a:solidFill>
                  <a:schemeClr val="bg2"/>
                </a:solidFill>
              </a:rPr>
              <a:t>adverse </a:t>
            </a:r>
            <a:r>
              <a:rPr lang="en-US" sz="1400" dirty="0">
                <a:solidFill>
                  <a:schemeClr val="bg2"/>
                </a:solidFill>
              </a:rPr>
              <a:t>events following immunization (AEFI</a:t>
            </a:r>
            <a:r>
              <a:rPr lang="en-US" sz="1400" dirty="0" smtClean="0">
                <a:solidFill>
                  <a:schemeClr val="bg2"/>
                </a:solidFill>
              </a:rPr>
              <a:t>).</a:t>
            </a:r>
          </a:p>
          <a:p>
            <a:endParaRPr lang="en-US" sz="1800" dirty="0">
              <a:solidFill>
                <a:schemeClr val="bg2"/>
              </a:solidFill>
            </a:endParaRPr>
          </a:p>
          <a:p>
            <a:r>
              <a:rPr lang="en-US" sz="1800" dirty="0">
                <a:solidFill>
                  <a:schemeClr val="bg2"/>
                </a:solidFill>
              </a:rPr>
              <a:t>Household level questions were related to campaign awareness as well as water, sanitation, and hygiene (WASH) interventions. </a:t>
            </a:r>
            <a:endParaRPr lang="en-US" sz="1800" dirty="0" smtClean="0">
              <a:solidFill>
                <a:schemeClr val="bg2"/>
              </a:solidFill>
            </a:endParaRPr>
          </a:p>
          <a:p>
            <a:pPr lvl="1"/>
            <a:r>
              <a:rPr lang="en-US" sz="1400" dirty="0" smtClean="0">
                <a:solidFill>
                  <a:schemeClr val="bg2"/>
                </a:solidFill>
              </a:rPr>
              <a:t>Improved/unimproved primary water source</a:t>
            </a:r>
          </a:p>
          <a:p>
            <a:pPr lvl="1"/>
            <a:r>
              <a:rPr lang="en-US" sz="1400" dirty="0">
                <a:solidFill>
                  <a:schemeClr val="bg2"/>
                </a:solidFill>
              </a:rPr>
              <a:t>Improved/unimproved </a:t>
            </a:r>
            <a:r>
              <a:rPr lang="en-US" sz="1400" dirty="0" smtClean="0">
                <a:solidFill>
                  <a:schemeClr val="bg2"/>
                </a:solidFill>
              </a:rPr>
              <a:t>secondary </a:t>
            </a:r>
            <a:r>
              <a:rPr lang="en-US" sz="1400" dirty="0">
                <a:solidFill>
                  <a:schemeClr val="bg2"/>
                </a:solidFill>
              </a:rPr>
              <a:t>water </a:t>
            </a:r>
            <a:r>
              <a:rPr lang="en-US" sz="1400" dirty="0" smtClean="0">
                <a:solidFill>
                  <a:schemeClr val="bg2"/>
                </a:solidFill>
              </a:rPr>
              <a:t>source</a:t>
            </a:r>
          </a:p>
          <a:p>
            <a:pPr lvl="1"/>
            <a:r>
              <a:rPr lang="en-US" sz="1400" dirty="0" smtClean="0">
                <a:solidFill>
                  <a:schemeClr val="bg2"/>
                </a:solidFill>
              </a:rPr>
              <a:t>Improved/unimproved sanitation</a:t>
            </a:r>
          </a:p>
          <a:p>
            <a:pPr lvl="1"/>
            <a:r>
              <a:rPr lang="en-US" sz="1400" dirty="0" smtClean="0">
                <a:solidFill>
                  <a:schemeClr val="bg2"/>
                </a:solidFill>
              </a:rPr>
              <a:t>Number of people who shared a toilet</a:t>
            </a:r>
          </a:p>
          <a:p>
            <a:pPr lvl="1"/>
            <a:r>
              <a:rPr lang="en-US" sz="1400" dirty="0" smtClean="0">
                <a:solidFill>
                  <a:schemeClr val="bg2"/>
                </a:solidFill>
              </a:rPr>
              <a:t>Soap for handwashing</a:t>
            </a:r>
            <a:endParaRPr lang="en-US" sz="1400" dirty="0">
              <a:solidFill>
                <a:schemeClr val="bg2"/>
              </a:solidFill>
            </a:endParaRPr>
          </a:p>
          <a:p>
            <a:pPr lvl="1"/>
            <a:endParaRPr lang="en-US" sz="1400" dirty="0" smtClean="0">
              <a:solidFill>
                <a:schemeClr val="bg2"/>
              </a:solidFill>
            </a:endParaRPr>
          </a:p>
          <a:p>
            <a:pPr lvl="1"/>
            <a:endParaRPr lang="en-US" sz="1400" dirty="0" smtClean="0">
              <a:solidFill>
                <a:schemeClr val="bg2"/>
              </a:solidFill>
            </a:endParaRPr>
          </a:p>
          <a:p>
            <a:pPr lvl="1"/>
            <a:endParaRPr lang="en-US" sz="1400" dirty="0">
              <a:solidFill>
                <a:schemeClr val="bg2"/>
              </a:solidFill>
            </a:endParaRPr>
          </a:p>
          <a:p>
            <a:endParaRPr lang="en-US" dirty="0"/>
          </a:p>
        </p:txBody>
      </p:sp>
    </p:spTree>
    <p:extLst>
      <p:ext uri="{BB962C8B-B14F-4D97-AF65-F5344CB8AC3E}">
        <p14:creationId xmlns:p14="http://schemas.microsoft.com/office/powerpoint/2010/main" val="39253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Vaccine Instructions</a:t>
            </a:r>
            <a:endParaRPr lang="en-US" dirty="0"/>
          </a:p>
        </p:txBody>
      </p:sp>
      <p:sp>
        <p:nvSpPr>
          <p:cNvPr id="3" name="Content Placeholder 2"/>
          <p:cNvSpPr>
            <a:spLocks noGrp="1"/>
          </p:cNvSpPr>
          <p:nvPr>
            <p:ph idx="1"/>
          </p:nvPr>
        </p:nvSpPr>
        <p:spPr/>
        <p:txBody>
          <a:bodyPr/>
          <a:lstStyle/>
          <a:p>
            <a:pPr>
              <a:buNone/>
            </a:pPr>
            <a:r>
              <a:rPr lang="en-US" altLang="en-US" dirty="0"/>
              <a:t>Dosage and Administration</a:t>
            </a:r>
            <a:endParaRPr lang="en-GB" altLang="en-US" dirty="0"/>
          </a:p>
          <a:p>
            <a:r>
              <a:rPr lang="en-US" altLang="en-US" dirty="0" err="1"/>
              <a:t>Shanchol</a:t>
            </a:r>
            <a:r>
              <a:rPr lang="en-US" altLang="en-US" baseline="30000" dirty="0" err="1"/>
              <a:t>TM</a:t>
            </a:r>
            <a:r>
              <a:rPr lang="en-US" altLang="en-US" dirty="0"/>
              <a:t> </a:t>
            </a:r>
            <a:r>
              <a:rPr lang="en-US" altLang="en-US" dirty="0" smtClean="0"/>
              <a:t>cholera </a:t>
            </a:r>
            <a:r>
              <a:rPr lang="en-US" altLang="en-US" dirty="0"/>
              <a:t>vaccine must be administered orally; it should never be given parentally. </a:t>
            </a:r>
            <a:endParaRPr lang="en-US" altLang="en-US" dirty="0" smtClean="0"/>
          </a:p>
          <a:p>
            <a:r>
              <a:rPr lang="en-US" altLang="en-US" dirty="0" smtClean="0"/>
              <a:t>It </a:t>
            </a:r>
            <a:r>
              <a:rPr lang="en-US" altLang="en-US" dirty="0"/>
              <a:t>is packed in a glass bottle of 1.5ml. </a:t>
            </a:r>
          </a:p>
          <a:p>
            <a:r>
              <a:rPr lang="en-US" altLang="en-US" dirty="0"/>
              <a:t>The vaccine is given in two doses spaced between 2 to 6 weeks</a:t>
            </a:r>
          </a:p>
          <a:p>
            <a:r>
              <a:rPr lang="en-US" altLang="en-US" dirty="0"/>
              <a:t>No </a:t>
            </a:r>
            <a:r>
              <a:rPr lang="en-US" altLang="en-US" dirty="0" smtClean="0"/>
              <a:t>re-dosing </a:t>
            </a:r>
            <a:r>
              <a:rPr lang="en-US" altLang="en-US" dirty="0"/>
              <a:t>for individuals who spit out</a:t>
            </a:r>
          </a:p>
          <a:p>
            <a:endParaRPr lang="en-US" dirty="0"/>
          </a:p>
        </p:txBody>
      </p:sp>
      <p:pic>
        <p:nvPicPr>
          <p:cNvPr id="5" name="Picture 4" descr="07052011288.jpg"/>
          <p:cNvPicPr/>
          <p:nvPr/>
        </p:nvPicPr>
        <p:blipFill>
          <a:blip r:embed="rId2"/>
          <a:stretch>
            <a:fillRect/>
          </a:stretch>
        </p:blipFill>
        <p:spPr bwMode="auto">
          <a:xfrm>
            <a:off x="6432428" y="4009292"/>
            <a:ext cx="1890956" cy="2170113"/>
          </a:xfrm>
          <a:prstGeom prst="rect">
            <a:avLst/>
          </a:prstGeom>
          <a:ln>
            <a:noFill/>
          </a:ln>
          <a:effectLst>
            <a:outerShdw blurRad="292100" dist="139700" dir="2700000" algn="tl" rotWithShape="0">
              <a:srgbClr val="333333">
                <a:alpha val="65000"/>
              </a:srgbClr>
            </a:outerShdw>
          </a:effectLst>
        </p:spPr>
      </p:pic>
      <p:pic>
        <p:nvPicPr>
          <p:cNvPr id="6" name="Picture 4" descr="https://lh3.googleusercontent.com/9eYDeP-u4P-P52umthuD1CurRKI3BraERcKtxqRxkZak-OwcD1fIJe7X1VKYv-SX_lueulIYBHweoJwb3xT4xS_a67l7gwLbCmdOMp7ousasxCrDnIFVR31VTCzfL_yJ4F0cN-Gav7hex-pD7c795AeUdHVcBPEfDAi5It-4fYUE8QUJZD5wlGyobprUukuK4o8E72P-JPFXI4VXCVo-ZhsX2GvX2E_sjzpdhKgdJ1c5lhpB3KS2lpOtjYAG8oPvdut-77a_y2MVezvdfG9PvRk4p4Io6cnLOYTJ3VBjmAMNfmbOye8mFoY41ZkG6qbd_Yia9iV2Axvro1XX27Xx0qAPyqmMXspmHXSGeViwXWg1VoNqxgcnV0ahPsuA6VFFPZtzTWb0j-5rFOMfrRvpJgvMmfwMKnx30NFL8AcrWrijvX-vVvrtum0_2Hsvg0xAHphcaaM4sNfvCJmNY7PhY1a155OVpn8h9UlySus502Oww18xSxwJpW8Z9O-HmfE5fxhgFcZKbDn5M_K-qd9_kgcouB7itZpATjitDTPgcwk7=w964-h643-n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9958" y="4665785"/>
            <a:ext cx="2401185" cy="16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26220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 Report – Cholera </a:t>
            </a:r>
            <a:r>
              <a:rPr lang="en-US" dirty="0" smtClean="0"/>
              <a:t>Outbreak </a:t>
            </a:r>
            <a:br>
              <a:rPr lang="en-US" dirty="0" smtClean="0"/>
            </a:br>
            <a:r>
              <a:rPr lang="en-US" dirty="0" smtClean="0"/>
              <a:t>(as of October 31</a:t>
            </a:r>
            <a:r>
              <a:rPr lang="en-US" baseline="30000" dirty="0" smtClean="0"/>
              <a:t>st</a:t>
            </a:r>
            <a:r>
              <a:rPr lang="en-US" dirty="0" smtClean="0"/>
              <a:t>, 2016)</a:t>
            </a:r>
            <a:endParaRPr lang="en-US" dirty="0"/>
          </a:p>
        </p:txBody>
      </p:sp>
      <p:sp>
        <p:nvSpPr>
          <p:cNvPr id="6" name="Content Placeholder 2"/>
          <p:cNvSpPr>
            <a:spLocks noGrp="1"/>
          </p:cNvSpPr>
          <p:nvPr>
            <p:ph idx="1"/>
          </p:nvPr>
        </p:nvSpPr>
        <p:spPr>
          <a:xfrm>
            <a:off x="457200" y="1600201"/>
            <a:ext cx="8229600" cy="1201614"/>
          </a:xfrm>
        </p:spPr>
        <p:txBody>
          <a:bodyPr/>
          <a:lstStyle/>
          <a:p>
            <a:r>
              <a:rPr lang="en-US" dirty="0" smtClean="0"/>
              <a:t>CPHL </a:t>
            </a:r>
            <a:r>
              <a:rPr lang="en-US" dirty="0"/>
              <a:t>Confirmed (official) – 2,217 cases </a:t>
            </a:r>
          </a:p>
          <a:p>
            <a:r>
              <a:rPr lang="en-US" dirty="0"/>
              <a:t>Provincial Confirmed – 3,991 cases</a:t>
            </a:r>
          </a:p>
        </p:txBody>
      </p:sp>
      <p:graphicFrame>
        <p:nvGraphicFramePr>
          <p:cNvPr id="7" name="Chart 6"/>
          <p:cNvGraphicFramePr/>
          <p:nvPr>
            <p:extLst>
              <p:ext uri="{D42A27DB-BD31-4B8C-83A1-F6EECF244321}">
                <p14:modId xmlns:p14="http://schemas.microsoft.com/office/powerpoint/2010/main" val="311630968"/>
              </p:ext>
            </p:extLst>
          </p:nvPr>
        </p:nvGraphicFramePr>
        <p:xfrm>
          <a:off x="1019907" y="2690447"/>
          <a:ext cx="6834555" cy="35696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1196081"/>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Outbreak Response</a:t>
            </a:r>
            <a:endParaRPr lang="en-US" dirty="0"/>
          </a:p>
        </p:txBody>
      </p:sp>
      <p:sp>
        <p:nvSpPr>
          <p:cNvPr id="3" name="Content Placeholder 2"/>
          <p:cNvSpPr>
            <a:spLocks noGrp="1"/>
          </p:cNvSpPr>
          <p:nvPr>
            <p:ph idx="1"/>
          </p:nvPr>
        </p:nvSpPr>
        <p:spPr/>
        <p:txBody>
          <a:bodyPr/>
          <a:lstStyle/>
          <a:p>
            <a:r>
              <a:rPr lang="en-GB" dirty="0"/>
              <a:t>Cholera Command and Control Centre (C4) established</a:t>
            </a:r>
          </a:p>
          <a:p>
            <a:pPr lvl="1"/>
            <a:r>
              <a:rPr lang="en-GB" dirty="0"/>
              <a:t>MOH </a:t>
            </a:r>
            <a:r>
              <a:rPr lang="en-GB" dirty="0" smtClean="0"/>
              <a:t>leading </a:t>
            </a:r>
            <a:r>
              <a:rPr lang="en-GB" dirty="0"/>
              <a:t>the response with the technical support of WHO (co-chair of the Task Force). </a:t>
            </a:r>
          </a:p>
          <a:p>
            <a:r>
              <a:rPr lang="en-GB" dirty="0"/>
              <a:t>Cholera Response Plan strategies include: </a:t>
            </a:r>
          </a:p>
          <a:p>
            <a:pPr lvl="1"/>
            <a:r>
              <a:rPr lang="en-GB" dirty="0"/>
              <a:t>Case management; </a:t>
            </a:r>
          </a:p>
          <a:p>
            <a:pPr lvl="1"/>
            <a:r>
              <a:rPr lang="en-GB" dirty="0"/>
              <a:t>Active/Passive Surveillance; </a:t>
            </a:r>
          </a:p>
          <a:p>
            <a:pPr lvl="1"/>
            <a:r>
              <a:rPr lang="en-GB" dirty="0"/>
              <a:t>Laboratory strengthening; </a:t>
            </a:r>
          </a:p>
          <a:p>
            <a:pPr lvl="1"/>
            <a:r>
              <a:rPr lang="en-GB" dirty="0"/>
              <a:t>Health and Hygiene Promotion; </a:t>
            </a:r>
          </a:p>
          <a:p>
            <a:pPr lvl="1"/>
            <a:r>
              <a:rPr lang="en-GB" dirty="0"/>
              <a:t>Water, Sanitation and Hygiene;</a:t>
            </a:r>
          </a:p>
          <a:p>
            <a:pPr lvl="1"/>
            <a:r>
              <a:rPr lang="en-GB" dirty="0"/>
              <a:t>Coordination; </a:t>
            </a:r>
          </a:p>
          <a:p>
            <a:pPr lvl="1"/>
            <a:r>
              <a:rPr lang="en-GB" dirty="0"/>
              <a:t>Vaccination and </a:t>
            </a:r>
          </a:p>
          <a:p>
            <a:pPr lvl="1"/>
            <a:r>
              <a:rPr lang="en-GB" dirty="0"/>
              <a:t>Logistics</a:t>
            </a:r>
            <a:endParaRPr lang="en-US" dirty="0"/>
          </a:p>
          <a:p>
            <a:endParaRPr lang="en-US" dirty="0"/>
          </a:p>
        </p:txBody>
      </p:sp>
    </p:spTree>
    <p:extLst>
      <p:ext uri="{BB962C8B-B14F-4D97-AF65-F5344CB8AC3E}">
        <p14:creationId xmlns:p14="http://schemas.microsoft.com/office/powerpoint/2010/main" val="261374005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444542" y="4803173"/>
            <a:ext cx="5712432" cy="1335641"/>
          </a:xfrm>
          <a:prstGeom prst="roundRect">
            <a:avLst/>
          </a:prstGeom>
          <a:solidFill>
            <a:srgbClr val="EEEA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444542" y="4801368"/>
            <a:ext cx="7127766" cy="1357310"/>
          </a:xfrm>
          <a:prstGeom prst="roundRect">
            <a:avLst/>
          </a:prstGeom>
          <a:solidFill>
            <a:srgbClr val="EEEA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2960" y="429479"/>
            <a:ext cx="7543800" cy="823967"/>
          </a:xfrm>
        </p:spPr>
        <p:txBody>
          <a:bodyPr/>
          <a:lstStyle/>
          <a:p>
            <a:r>
              <a:rPr lang="en-US" dirty="0" smtClean="0">
                <a:solidFill>
                  <a:srgbClr val="FFC000"/>
                </a:solidFill>
              </a:rPr>
              <a:t>Sampling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281" y="4824783"/>
            <a:ext cx="647700" cy="5810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946" y="5402460"/>
            <a:ext cx="5381625" cy="504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87" y="4824783"/>
            <a:ext cx="647700" cy="5810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261" y="4824783"/>
            <a:ext cx="647700" cy="5810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855" y="4824783"/>
            <a:ext cx="647700" cy="581025"/>
          </a:xfrm>
          <a:prstGeom prst="rect">
            <a:avLst/>
          </a:prstGeom>
        </p:spPr>
      </p:pic>
      <p:grpSp>
        <p:nvGrpSpPr>
          <p:cNvPr id="18" name="Group 17"/>
          <p:cNvGrpSpPr/>
          <p:nvPr/>
        </p:nvGrpSpPr>
        <p:grpSpPr>
          <a:xfrm>
            <a:off x="2347766" y="4497555"/>
            <a:ext cx="1479479" cy="204860"/>
            <a:chOff x="2872650" y="4645108"/>
            <a:chExt cx="1479479" cy="204860"/>
          </a:xfrm>
        </p:grpSpPr>
        <p:cxnSp>
          <p:nvCxnSpPr>
            <p:cNvPr id="11" name="Straight Connector 10"/>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2447758" y="4209750"/>
            <a:ext cx="1352422" cy="276999"/>
          </a:xfrm>
          <a:prstGeom prst="rect">
            <a:avLst/>
          </a:prstGeom>
          <a:noFill/>
        </p:spPr>
        <p:txBody>
          <a:bodyPr wrap="none" rtlCol="0">
            <a:spAutoFit/>
          </a:bodyPr>
          <a:lstStyle/>
          <a:p>
            <a:r>
              <a:rPr lang="en-US" sz="1200" dirty="0" smtClean="0"/>
              <a:t>Sampling interval</a:t>
            </a:r>
            <a:endParaRPr lang="en-US" sz="1200" dirty="0"/>
          </a:p>
        </p:txBody>
      </p:sp>
      <p:sp>
        <p:nvSpPr>
          <p:cNvPr id="30" name="TextBox 29"/>
          <p:cNvSpPr txBox="1"/>
          <p:nvPr/>
        </p:nvSpPr>
        <p:spPr>
          <a:xfrm>
            <a:off x="1906199" y="5907285"/>
            <a:ext cx="1083117" cy="276999"/>
          </a:xfrm>
          <a:prstGeom prst="rect">
            <a:avLst/>
          </a:prstGeom>
          <a:noFill/>
        </p:spPr>
        <p:txBody>
          <a:bodyPr wrap="none" rtlCol="0">
            <a:spAutoFit/>
          </a:bodyPr>
          <a:lstStyle/>
          <a:p>
            <a:r>
              <a:rPr lang="en-US" sz="1200" dirty="0" smtClean="0"/>
              <a:t>Random start</a:t>
            </a:r>
            <a:endParaRPr lang="en-US" sz="1200" dirty="0"/>
          </a:p>
        </p:txBody>
      </p:sp>
      <p:cxnSp>
        <p:nvCxnSpPr>
          <p:cNvPr id="32" name="Straight Arrow Connector 31"/>
          <p:cNvCxnSpPr/>
          <p:nvPr/>
        </p:nvCxnSpPr>
        <p:spPr>
          <a:xfrm flipV="1">
            <a:off x="2383037" y="5827356"/>
            <a:ext cx="0" cy="112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800180" y="4497555"/>
            <a:ext cx="1479479" cy="204860"/>
            <a:chOff x="2872650" y="4645108"/>
            <a:chExt cx="1479479" cy="204860"/>
          </a:xfrm>
        </p:grpSpPr>
        <p:cxnSp>
          <p:nvCxnSpPr>
            <p:cNvPr id="36" name="Straight Connector 35"/>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227577" y="4496091"/>
            <a:ext cx="1479479" cy="204860"/>
            <a:chOff x="2872650" y="4645108"/>
            <a:chExt cx="1479479" cy="204860"/>
          </a:xfrm>
        </p:grpSpPr>
        <p:cxnSp>
          <p:nvCxnSpPr>
            <p:cNvPr id="40" name="Straight Connector 39"/>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5759" y="1305454"/>
            <a:ext cx="7902021" cy="584775"/>
          </a:xfrm>
          <a:prstGeom prst="rect">
            <a:avLst/>
          </a:prstGeom>
          <a:noFill/>
        </p:spPr>
        <p:txBody>
          <a:bodyPr wrap="square" rtlCol="0">
            <a:spAutoFit/>
          </a:bodyPr>
          <a:lstStyle/>
          <a:p>
            <a:pPr lvl="1"/>
            <a:r>
              <a:rPr lang="en-US" sz="1600" dirty="0" smtClean="0">
                <a:solidFill>
                  <a:schemeClr val="tx2"/>
                </a:solidFill>
              </a:rPr>
              <a:t>1) 	The sampling interval was calculated based on the </a:t>
            </a:r>
            <a:r>
              <a:rPr lang="en-US" sz="1600" dirty="0">
                <a:solidFill>
                  <a:schemeClr val="tx2"/>
                </a:solidFill>
              </a:rPr>
              <a:t>estimated number of </a:t>
            </a:r>
            <a:r>
              <a:rPr lang="en-US" sz="1600" dirty="0" smtClean="0">
                <a:solidFill>
                  <a:schemeClr val="tx2"/>
                </a:solidFill>
              </a:rPr>
              <a:t>	households </a:t>
            </a:r>
            <a:r>
              <a:rPr lang="en-US" sz="1600" dirty="0">
                <a:solidFill>
                  <a:schemeClr val="bg2"/>
                </a:solidFill>
              </a:rPr>
              <a:t>in </a:t>
            </a:r>
            <a:r>
              <a:rPr lang="en-US" sz="1600" dirty="0" smtClean="0">
                <a:solidFill>
                  <a:schemeClr val="bg2"/>
                </a:solidFill>
              </a:rPr>
              <a:t>a camp and the desired sample size</a:t>
            </a:r>
            <a:endParaRPr lang="en-US" sz="1600" dirty="0">
              <a:solidFill>
                <a:schemeClr val="bg2"/>
              </a:solidFill>
            </a:endParaRPr>
          </a:p>
        </p:txBody>
      </p:sp>
      <mc:AlternateContent xmlns:mc="http://schemas.openxmlformats.org/markup-compatibility/2006" xmlns:a14="http://schemas.microsoft.com/office/drawing/2010/main">
        <mc:Choice Requires="a14">
          <p:sp>
            <p:nvSpPr>
              <p:cNvPr id="45" name="Rectangle 44"/>
              <p:cNvSpPr/>
              <p:nvPr/>
            </p:nvSpPr>
            <p:spPr>
              <a:xfrm>
                <a:off x="543062" y="1962152"/>
                <a:ext cx="7454878" cy="835422"/>
              </a:xfrm>
              <a:prstGeom prst="rect">
                <a:avLst/>
              </a:prstGeom>
            </p:spPr>
            <p:txBody>
              <a:bodyPr wrap="square">
                <a:spAutoFit/>
              </a:bodyPr>
              <a:lstStyle/>
              <a:p>
                <a:pPr marL="800100" lvl="1" indent="-342900">
                  <a:buAutoNum type="arabicParenR" startAt="2"/>
                </a:pPr>
                <a:r>
                  <a:rPr lang="en-US" sz="1600" dirty="0" smtClean="0">
                    <a:solidFill>
                      <a:schemeClr val="tx2"/>
                    </a:solidFill>
                  </a:rPr>
                  <a:t>  A random start was selected</a:t>
                </a:r>
                <a:endParaRPr lang="en-US" sz="1600" dirty="0">
                  <a:solidFill>
                    <a:schemeClr val="bg2"/>
                  </a:solidFill>
                </a:endParaRPr>
              </a:p>
              <a:p>
                <a:pPr marL="1257300" lvl="2" indent="-342900">
                  <a:buFont typeface="Arial" panose="020B0604020202020204" pitchFamily="34" charset="0"/>
                  <a:buChar char="•"/>
                </a:pPr>
                <a:r>
                  <a:rPr lang="en-US" sz="1600" dirty="0" smtClean="0">
                    <a:solidFill>
                      <a:schemeClr val="bg2"/>
                    </a:solidFill>
                  </a:rPr>
                  <a:t>Between the 1</a:t>
                </a:r>
                <a:r>
                  <a:rPr lang="en-US" sz="1600" baseline="30000" dirty="0" smtClean="0">
                    <a:solidFill>
                      <a:schemeClr val="bg2"/>
                    </a:solidFill>
                  </a:rPr>
                  <a:t>st</a:t>
                </a:r>
                <a:r>
                  <a:rPr lang="en-US" sz="1600" dirty="0" smtClean="0">
                    <a:solidFill>
                      <a:schemeClr val="bg2"/>
                    </a:solidFill>
                  </a:rPr>
                  <a:t> household at the corner of the camp and the </a:t>
                </a:r>
                <a14:m>
                  <m:oMath xmlns:m="http://schemas.openxmlformats.org/officeDocument/2006/math">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panose="02040503050406030204" pitchFamily="18" charset="0"/>
                          </a:rPr>
                          <m:t>𝑛</m:t>
                        </m:r>
                      </m:e>
                      <m:sup>
                        <m:r>
                          <a:rPr lang="en-US" sz="1600" i="1">
                            <a:solidFill>
                              <a:schemeClr val="bg2"/>
                            </a:solidFill>
                            <a:latin typeface="Cambria Math" panose="02040503050406030204" pitchFamily="18" charset="0"/>
                          </a:rPr>
                          <m:t>𝑡h</m:t>
                        </m:r>
                      </m:sup>
                    </m:sSup>
                  </m:oMath>
                </a14:m>
                <a:r>
                  <a:rPr lang="en-US" sz="1600" dirty="0" smtClean="0">
                    <a:solidFill>
                      <a:schemeClr val="tx2"/>
                    </a:solidFill>
                  </a:rPr>
                  <a:t> household (based on sampling interval)</a:t>
                </a:r>
              </a:p>
            </p:txBody>
          </p:sp>
        </mc:Choice>
        <mc:Fallback xmlns="">
          <p:sp>
            <p:nvSpPr>
              <p:cNvPr id="45" name="Rectangle 44"/>
              <p:cNvSpPr>
                <a:spLocks noRot="1" noChangeAspect="1" noMove="1" noResize="1" noEditPoints="1" noAdjustHandles="1" noChangeArrowheads="1" noChangeShapeType="1" noTextEdit="1"/>
              </p:cNvSpPr>
              <p:nvPr/>
            </p:nvSpPr>
            <p:spPr>
              <a:xfrm>
                <a:off x="543062" y="1962152"/>
                <a:ext cx="7454878" cy="835422"/>
              </a:xfrm>
              <a:prstGeom prst="rect">
                <a:avLst/>
              </a:prstGeom>
              <a:blipFill rotWithShape="0">
                <a:blip r:embed="rId5"/>
                <a:stretch>
                  <a:fillRect t="-2190" b="-8759"/>
                </a:stretch>
              </a:blipFill>
            </p:spPr>
            <p:txBody>
              <a:bodyPr/>
              <a:lstStyle/>
              <a:p>
                <a:r>
                  <a:rPr lang="en-US">
                    <a:noFill/>
                  </a:rPr>
                  <a:t> </a:t>
                </a:r>
              </a:p>
            </p:txBody>
          </p:sp>
        </mc:Fallback>
      </mc:AlternateContent>
      <p:sp>
        <p:nvSpPr>
          <p:cNvPr id="46" name="TextBox 45"/>
          <p:cNvSpPr txBox="1"/>
          <p:nvPr/>
        </p:nvSpPr>
        <p:spPr>
          <a:xfrm>
            <a:off x="535758" y="2814759"/>
            <a:ext cx="7902021" cy="338554"/>
          </a:xfrm>
          <a:prstGeom prst="rect">
            <a:avLst/>
          </a:prstGeom>
          <a:noFill/>
        </p:spPr>
        <p:txBody>
          <a:bodyPr wrap="square" rtlCol="0">
            <a:spAutoFit/>
          </a:bodyPr>
          <a:lstStyle/>
          <a:p>
            <a:pPr lvl="1"/>
            <a:r>
              <a:rPr lang="en-US" sz="1600" dirty="0">
                <a:solidFill>
                  <a:schemeClr val="tx2"/>
                </a:solidFill>
              </a:rPr>
              <a:t>3</a:t>
            </a:r>
            <a:r>
              <a:rPr lang="en-US" sz="1600" dirty="0" smtClean="0">
                <a:solidFill>
                  <a:schemeClr val="tx2"/>
                </a:solidFill>
              </a:rPr>
              <a:t>) 	Households were systematically sampled using the sampling interval</a:t>
            </a:r>
            <a:endParaRPr lang="en-US" sz="1600" dirty="0">
              <a:solidFill>
                <a:schemeClr val="bg2"/>
              </a:solidFill>
            </a:endParaRPr>
          </a:p>
        </p:txBody>
      </p:sp>
      <p:sp>
        <p:nvSpPr>
          <p:cNvPr id="48" name="TextBox 47"/>
          <p:cNvSpPr txBox="1"/>
          <p:nvPr/>
        </p:nvSpPr>
        <p:spPr>
          <a:xfrm>
            <a:off x="535758" y="3239291"/>
            <a:ext cx="7902021" cy="830997"/>
          </a:xfrm>
          <a:prstGeom prst="rect">
            <a:avLst/>
          </a:prstGeom>
          <a:noFill/>
        </p:spPr>
        <p:txBody>
          <a:bodyPr wrap="square" rtlCol="0">
            <a:spAutoFit/>
          </a:bodyPr>
          <a:lstStyle/>
          <a:p>
            <a:pPr lvl="1"/>
            <a:r>
              <a:rPr lang="en-US" sz="1600" dirty="0" smtClean="0">
                <a:solidFill>
                  <a:schemeClr val="tx2"/>
                </a:solidFill>
              </a:rPr>
              <a:t>4) 	In camps where the population size was larger than estimated, the survey 	team continued to sample households using the pre-prescribed sampling 	interval</a:t>
            </a:r>
            <a:endParaRPr lang="en-US" sz="1600" dirty="0">
              <a:solidFill>
                <a:schemeClr val="bg2"/>
              </a:solidFill>
            </a:endParaRPr>
          </a:p>
        </p:txBody>
      </p:sp>
      <p:pic>
        <p:nvPicPr>
          <p:cNvPr id="52" name="Picture 51"/>
          <p:cNvPicPr>
            <a:picLocks noChangeAspect="1"/>
          </p:cNvPicPr>
          <p:nvPr/>
        </p:nvPicPr>
        <p:blipFill rotWithShape="1">
          <a:blip r:embed="rId4">
            <a:extLst>
              <a:ext uri="{28A0092B-C50C-407E-A947-70E740481C1C}">
                <a14:useLocalDpi xmlns:a14="http://schemas.microsoft.com/office/drawing/2010/main" val="0"/>
              </a:ext>
            </a:extLst>
          </a:blip>
          <a:srcRect l="72021"/>
          <a:stretch/>
        </p:blipFill>
        <p:spPr>
          <a:xfrm>
            <a:off x="6982200" y="5411371"/>
            <a:ext cx="1505735" cy="504825"/>
          </a:xfrm>
          <a:prstGeom prst="rect">
            <a:avLst/>
          </a:prstGeom>
        </p:spPr>
      </p:pic>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t="9311" r="10765"/>
          <a:stretch/>
        </p:blipFill>
        <p:spPr>
          <a:xfrm>
            <a:off x="7846852" y="4881664"/>
            <a:ext cx="577972" cy="526926"/>
          </a:xfrm>
          <a:prstGeom prst="rect">
            <a:avLst/>
          </a:prstGeom>
        </p:spPr>
      </p:pic>
      <p:grpSp>
        <p:nvGrpSpPr>
          <p:cNvPr id="54" name="Group 53"/>
          <p:cNvGrpSpPr/>
          <p:nvPr/>
        </p:nvGrpSpPr>
        <p:grpSpPr>
          <a:xfrm>
            <a:off x="6675522" y="4495749"/>
            <a:ext cx="1479479" cy="204860"/>
            <a:chOff x="2872650" y="4645108"/>
            <a:chExt cx="1479479" cy="204860"/>
          </a:xfrm>
        </p:grpSpPr>
        <p:cxnSp>
          <p:nvCxnSpPr>
            <p:cNvPr id="55" name="Straight Connector 54"/>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38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0" grpId="0" animBg="1"/>
      <p:bldP spid="27" grpId="0"/>
      <p:bldP spid="30" grpId="0"/>
      <p:bldP spid="43" grpId="0"/>
      <p:bldP spid="45" grpId="0"/>
      <p:bldP spid="46" grpId="0"/>
      <p:bldP spid="4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302" y="743804"/>
            <a:ext cx="7543800" cy="736653"/>
          </a:xfrm>
        </p:spPr>
        <p:txBody>
          <a:bodyPr>
            <a:normAutofit/>
          </a:bodyPr>
          <a:lstStyle/>
          <a:p>
            <a:r>
              <a:rPr lang="en-US" sz="1800" dirty="0">
                <a:solidFill>
                  <a:schemeClr val="bg1"/>
                </a:solidFill>
              </a:rPr>
              <a:t>Table 1. Household response rate by governorate for oral cholera vaccination coverage survey, Iraq, 2015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80504432"/>
              </p:ext>
            </p:extLst>
          </p:nvPr>
        </p:nvGraphicFramePr>
        <p:xfrm>
          <a:off x="1667481" y="1589312"/>
          <a:ext cx="5996063" cy="4033896"/>
        </p:xfrm>
        <a:graphic>
          <a:graphicData uri="http://schemas.openxmlformats.org/drawingml/2006/table">
            <a:tbl>
              <a:tblPr firstRow="1" firstCol="1" bandRow="1">
                <a:tableStyleId>{5C22544A-7EE6-4342-B048-85BDC9FD1C3A}</a:tableStyleId>
              </a:tblPr>
              <a:tblGrid>
                <a:gridCol w="2020555"/>
                <a:gridCol w="918434"/>
                <a:gridCol w="1036519"/>
                <a:gridCol w="2020555"/>
              </a:tblGrid>
              <a:tr h="290859">
                <a:tc>
                  <a:txBody>
                    <a:bodyPr/>
                    <a:lstStyle/>
                    <a:p>
                      <a:pPr marL="0" marR="0" algn="ctr">
                        <a:lnSpc>
                          <a:spcPct val="115000"/>
                        </a:lnSpc>
                        <a:spcBef>
                          <a:spcPts val="0"/>
                        </a:spcBef>
                        <a:spcAft>
                          <a:spcPts val="0"/>
                        </a:spcAft>
                      </a:pPr>
                      <a:r>
                        <a:rPr lang="en-US" sz="1100" dirty="0">
                          <a:solidFill>
                            <a:sysClr val="windowText" lastClr="000000"/>
                          </a:solidFill>
                          <a:effectLst/>
                        </a:rPr>
                        <a:t> Governorate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Responded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Contacted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Governorate response rate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Dahuk</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Erbil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Sulaymaniya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Najaf</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smtClean="0">
                          <a:solidFill>
                            <a:sysClr val="windowText" lastClr="000000"/>
                          </a:solidFill>
                          <a:effectLst/>
                        </a:rPr>
                        <a:t>Baghdad-</a:t>
                      </a:r>
                      <a:r>
                        <a:rPr lang="en-US" sz="1100" dirty="0" err="1" smtClean="0">
                          <a:solidFill>
                            <a:sysClr val="windowText" lastClr="000000"/>
                          </a:solidFill>
                          <a:effectLst/>
                        </a:rPr>
                        <a:t>Karkh</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Kerbala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smtClean="0">
                          <a:solidFill>
                            <a:sysClr val="windowText" lastClr="000000"/>
                          </a:solidFill>
                          <a:effectLst/>
                        </a:rPr>
                        <a:t>Salah-</a:t>
                      </a:r>
                      <a:r>
                        <a:rPr lang="en-US" sz="1100" dirty="0" err="1" smtClean="0">
                          <a:solidFill>
                            <a:sysClr val="windowText" lastClr="000000"/>
                          </a:solidFill>
                          <a:effectLst/>
                        </a:rPr>
                        <a:t>Addin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Anbar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Wasit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Babil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53117">
                <a:tc>
                  <a:txBody>
                    <a:bodyPr/>
                    <a:lstStyle/>
                    <a:p>
                      <a:pPr marL="0" marR="0" algn="ctr">
                        <a:lnSpc>
                          <a:spcPct val="115000"/>
                        </a:lnSpc>
                        <a:spcBef>
                          <a:spcPts val="0"/>
                        </a:spcBef>
                        <a:spcAft>
                          <a:spcPts val="0"/>
                        </a:spcAft>
                      </a:pPr>
                      <a:r>
                        <a:rPr lang="en-US" sz="1100" dirty="0">
                          <a:solidFill>
                            <a:sysClr val="windowText" lastClr="000000"/>
                          </a:solidFill>
                          <a:effectLst/>
                        </a:rPr>
                        <a:t>Grand Total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1237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bl>
          </a:graphicData>
        </a:graphic>
      </p:graphicFrame>
      <p:sp>
        <p:nvSpPr>
          <p:cNvPr id="5" name="Rectangle 4"/>
          <p:cNvSpPr/>
          <p:nvPr/>
        </p:nvSpPr>
        <p:spPr>
          <a:xfrm>
            <a:off x="3705537" y="1906106"/>
            <a:ext cx="3958007" cy="3128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6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644794190"/>
              </p:ext>
            </p:extLst>
          </p:nvPr>
        </p:nvGraphicFramePr>
        <p:xfrm>
          <a:off x="468924" y="457200"/>
          <a:ext cx="8290870" cy="5861537"/>
        </p:xfrm>
        <a:graphic>
          <a:graphicData uri="http://schemas.openxmlformats.org/presentationml/2006/ole">
            <mc:AlternateContent xmlns:mc="http://schemas.openxmlformats.org/markup-compatibility/2006">
              <mc:Choice xmlns:v="urn:schemas-microsoft-com:vml" Requires="v">
                <p:oleObj spid="_x0000_s1065" name="Acrobat Document" r:id="rId4" imgW="11344265" imgH="8019997" progId="AcroExch.Document.11">
                  <p:embed/>
                </p:oleObj>
              </mc:Choice>
              <mc:Fallback>
                <p:oleObj name="Acrobat Document" r:id="rId4" imgW="11344265" imgH="8019997" progId="AcroExch.Document.11">
                  <p:embed/>
                  <p:pic>
                    <p:nvPicPr>
                      <p:cNvPr id="0" name=""/>
                      <p:cNvPicPr/>
                      <p:nvPr/>
                    </p:nvPicPr>
                    <p:blipFill>
                      <a:blip r:embed="rId5"/>
                      <a:stretch>
                        <a:fillRect/>
                      </a:stretch>
                    </p:blipFill>
                    <p:spPr>
                      <a:xfrm>
                        <a:off x="468924" y="457200"/>
                        <a:ext cx="8290870" cy="5861537"/>
                      </a:xfrm>
                      <a:prstGeom prst="rect">
                        <a:avLst/>
                      </a:prstGeom>
                    </p:spPr>
                  </p:pic>
                </p:oleObj>
              </mc:Fallback>
            </mc:AlternateContent>
          </a:graphicData>
        </a:graphic>
      </p:graphicFrame>
    </p:spTree>
    <p:extLst>
      <p:ext uri="{BB962C8B-B14F-4D97-AF65-F5344CB8AC3E}">
        <p14:creationId xmlns:p14="http://schemas.microsoft.com/office/powerpoint/2010/main" val="1880245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WHO\Desktop\WHO_IRQ_CHOLERA_SUSPC_LL_HDIST_CUM_A3_011115.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10308" y="422030"/>
            <a:ext cx="8273070" cy="584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9676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Oral Cholera Vaccine (</a:t>
            </a:r>
            <a:r>
              <a:rPr lang="en-US" altLang="en-US" dirty="0" err="1"/>
              <a:t>Shanchol</a:t>
            </a:r>
            <a:r>
              <a:rPr lang="en-US" altLang="en-US" baseline="30000" dirty="0" err="1"/>
              <a:t>TM</a:t>
            </a:r>
            <a:r>
              <a:rPr lang="en-US" altLang="en-US" dirty="0"/>
              <a:t>)</a:t>
            </a:r>
            <a:endParaRPr lang="en-US" dirty="0"/>
          </a:p>
        </p:txBody>
      </p:sp>
      <p:sp>
        <p:nvSpPr>
          <p:cNvPr id="3" name="Content Placeholder 2"/>
          <p:cNvSpPr>
            <a:spLocks noGrp="1"/>
          </p:cNvSpPr>
          <p:nvPr>
            <p:ph idx="1"/>
          </p:nvPr>
        </p:nvSpPr>
        <p:spPr/>
        <p:txBody>
          <a:bodyPr/>
          <a:lstStyle/>
          <a:p>
            <a:pPr>
              <a:defRPr/>
            </a:pPr>
            <a:r>
              <a:rPr lang="en-US" dirty="0"/>
              <a:t>To complement and improve the current cholera prevention and control strategies</a:t>
            </a:r>
          </a:p>
          <a:p>
            <a:pPr>
              <a:defRPr/>
            </a:pPr>
            <a:r>
              <a:rPr lang="en-US" dirty="0"/>
              <a:t>Orally administered in 2 doses (2 to 6 weeks apart)</a:t>
            </a:r>
          </a:p>
          <a:p>
            <a:pPr>
              <a:defRPr/>
            </a:pPr>
            <a:r>
              <a:rPr lang="en-US" dirty="0"/>
              <a:t>Recommended for ALL individuals ≥1 year</a:t>
            </a:r>
          </a:p>
          <a:p>
            <a:pPr>
              <a:defRPr/>
            </a:pPr>
            <a:r>
              <a:rPr lang="en-US" dirty="0"/>
              <a:t>Efficacy</a:t>
            </a:r>
          </a:p>
          <a:p>
            <a:pPr lvl="1">
              <a:defRPr/>
            </a:pPr>
            <a:r>
              <a:rPr lang="en-US" dirty="0"/>
              <a:t>≈ 85% at 6 months</a:t>
            </a:r>
          </a:p>
          <a:p>
            <a:pPr lvl="1">
              <a:defRPr/>
            </a:pPr>
            <a:r>
              <a:rPr lang="en-US" dirty="0"/>
              <a:t>≈ 65% at 5 years</a:t>
            </a:r>
          </a:p>
          <a:p>
            <a:pPr>
              <a:defRPr/>
            </a:pPr>
            <a:r>
              <a:rPr lang="en-US" dirty="0"/>
              <a:t>Good heat stability</a:t>
            </a:r>
          </a:p>
          <a:p>
            <a:pPr>
              <a:defRPr/>
            </a:pPr>
            <a:r>
              <a:rPr lang="en-US" dirty="0"/>
              <a:t>Killed vaccine, good safety profile</a:t>
            </a:r>
          </a:p>
          <a:p>
            <a:r>
              <a:rPr lang="en-US" dirty="0" smtClean="0"/>
              <a:t>WHO </a:t>
            </a:r>
            <a:r>
              <a:rPr lang="en-US" dirty="0"/>
              <a:t>pre-qualification for </a:t>
            </a:r>
            <a:r>
              <a:rPr lang="en-US" dirty="0" err="1"/>
              <a:t>Shanchol</a:t>
            </a:r>
            <a:r>
              <a:rPr lang="en-US" dirty="0"/>
              <a:t> in 2011</a:t>
            </a:r>
          </a:p>
          <a:p>
            <a:endParaRPr lang="en-US" dirty="0"/>
          </a:p>
        </p:txBody>
      </p:sp>
      <p:pic>
        <p:nvPicPr>
          <p:cNvPr id="5" name="Picture 2" descr="C:\Users\pezzolil\Dropbox\Cholera\GTFCC\working groups\OCV\Stockpile Updates\Talking points\Photos\44B65ABA-1627-4909-8AA3-28F888C8BF0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196" y="4138246"/>
            <a:ext cx="1986817" cy="198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41112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3146</TotalTime>
  <Words>7846</Words>
  <Application>Microsoft Office PowerPoint</Application>
  <PresentationFormat>On-screen Show (4:3)</PresentationFormat>
  <Paragraphs>1576</Paragraphs>
  <Slides>62</Slides>
  <Notes>53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3" baseType="lpstr">
      <vt:lpstr>MS Mincho</vt:lpstr>
      <vt:lpstr>Arial</vt:lpstr>
      <vt:lpstr>Calibri</vt:lpstr>
      <vt:lpstr>Cambria</vt:lpstr>
      <vt:lpstr>Cambria Math</vt:lpstr>
      <vt:lpstr>Courier New</vt:lpstr>
      <vt:lpstr>Myriad Web Pro</vt:lpstr>
      <vt:lpstr>Times New Roman</vt:lpstr>
      <vt:lpstr>Wingdings</vt:lpstr>
      <vt:lpstr>Theme1</vt:lpstr>
      <vt:lpstr>Acrobat Document</vt:lpstr>
      <vt:lpstr>First oral cholera vaccination campaign in Iraq  during an outbreak and humanitarian crisis:  Findings from a post-campaign coverage survey, 2015</vt:lpstr>
      <vt:lpstr>Cholera is caused by poverty, lack of sanitation and clean water</vt:lpstr>
      <vt:lpstr>Epidemiology</vt:lpstr>
      <vt:lpstr>Iraq - Background</vt:lpstr>
      <vt:lpstr>Confirmed cholera cases by date of onset, Iraq,  August 30 – October 4, 2015</vt:lpstr>
      <vt:lpstr>Situation Report – Cholera Outbreak  (as of October 31st, 2016)</vt:lpstr>
      <vt:lpstr>PowerPoint Presentation</vt:lpstr>
      <vt:lpstr>PowerPoint Presentation</vt:lpstr>
      <vt:lpstr>Oral Cholera Vaccine (ShancholTM)</vt:lpstr>
      <vt:lpstr>Oral Cholera Vaccination Campaign</vt:lpstr>
      <vt:lpstr>OCV campaign among IDP and refugees in Iraq  </vt:lpstr>
      <vt:lpstr>OCV campaign among IDP and refugees in Iraq</vt:lpstr>
      <vt:lpstr>Post-Campaign Vaccination Coverage Survey</vt:lpstr>
      <vt:lpstr>Methods </vt:lpstr>
      <vt:lpstr>PowerPoint Presentation</vt:lpstr>
      <vt:lpstr>Study Design</vt:lpstr>
      <vt:lpstr>Study Design (cont.)</vt:lpstr>
      <vt:lpstr>Survey Weighting</vt:lpstr>
      <vt:lpstr>Data Collection</vt:lpstr>
      <vt:lpstr>RESULTS </vt:lpstr>
      <vt:lpstr>Results</vt:lpstr>
      <vt:lpstr>Table 2. Individual and household characteristics of participants in oral cholera vaccination coverage survey, Iraq, 2015 </vt:lpstr>
      <vt:lpstr>Table 3. Estimated oral cholera vaccination coverage, Iraq, 2015 </vt:lpstr>
      <vt:lpstr>Table 4. Coverage estimates in Northern Governorates</vt:lpstr>
      <vt:lpstr>Table 5. Coverage estimates in South/Central Governorates</vt:lpstr>
      <vt:lpstr>2 dose coverage</vt:lpstr>
      <vt:lpstr>1 dose coverage</vt:lpstr>
      <vt:lpstr>Table 6. Estimates of vaccination coverage by type of camp, Iraq 2015</vt:lpstr>
      <vt:lpstr>Table 7. Estimates of vaccination coverage by location, Iraq, 2015 </vt:lpstr>
      <vt:lpstr>Table 8a. Primary reasons for not receiving oral cholera vaccine (1st Dose)</vt:lpstr>
      <vt:lpstr>Table 8b. Primary reasons for not receiving oral cholera vaccine (2nd Dose)</vt:lpstr>
      <vt:lpstr>  Table 9. Side effects reported within 14 days after receiving the 1st or 2nd dose of cholera vaccine </vt:lpstr>
      <vt:lpstr>Table 10. Information sources about the oral cholera vaccination campaign </vt:lpstr>
      <vt:lpstr>Table 11. Information received among households other than cholera during the OCV campaign  </vt:lpstr>
      <vt:lpstr>DISCUSSION </vt:lpstr>
      <vt:lpstr>Conclusions</vt:lpstr>
      <vt:lpstr>Unique Strategies in Iraq</vt:lpstr>
      <vt:lpstr>Social Mobilization</vt:lpstr>
      <vt:lpstr>Limitations</vt:lpstr>
      <vt:lpstr>OCV Global Stockpile</vt:lpstr>
      <vt:lpstr>Summary</vt:lpstr>
      <vt:lpstr>Thank you</vt:lpstr>
      <vt:lpstr>PowerPoint Presentation</vt:lpstr>
      <vt:lpstr>Health Sector Response</vt:lpstr>
      <vt:lpstr>WASH Sector Response (1)</vt:lpstr>
      <vt:lpstr>WASH Sector Response (2)</vt:lpstr>
      <vt:lpstr>Table 14. Overall estimate of oral cholera vaccination coverage by vaccination card status, Iraq, 2015</vt:lpstr>
      <vt:lpstr>Table 15. Did you (or child) spit part of the first or second dose of the vaccine due to bad taste? </vt:lpstr>
      <vt:lpstr>Table 16. Availability of soap and hygiene practices reported among households during the OCV campaign</vt:lpstr>
      <vt:lpstr>Table 12. Specific primary and secondary water sources reported by households during the OCV campaign </vt:lpstr>
      <vt:lpstr>Table 13. Specific sources of sanitation reported among households during the OCV campaign </vt:lpstr>
      <vt:lpstr>Table 17. Improved vs unimproved primary and secondary water sources reported among households during the OCV campaign </vt:lpstr>
      <vt:lpstr>Table 18. Improved vs. unimproved sources of sanitation reported among households during the OCV campaign </vt:lpstr>
      <vt:lpstr>Table 19. Type of Camp</vt:lpstr>
      <vt:lpstr>PowerPoint Presentation</vt:lpstr>
      <vt:lpstr>Sample Size Calculations</vt:lpstr>
      <vt:lpstr>Structure of Study Area</vt:lpstr>
      <vt:lpstr>Survey Questions</vt:lpstr>
      <vt:lpstr>Vaccine Instructions</vt:lpstr>
      <vt:lpstr>Outbreak Response</vt:lpstr>
      <vt:lpstr>Sampling</vt:lpstr>
      <vt:lpstr>Table 1. Household response rate by governorate for oral cholera vaccination coverage survey, Iraq, 2015</vt:lpstr>
    </vt:vector>
  </TitlesOfParts>
  <Company>CDC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Russell, Steven Paul (CDC/CGH/DGHP) (CTR)</cp:lastModifiedBy>
  <cp:revision>247</cp:revision>
  <cp:lastPrinted>2016-06-28T13:46:28Z</cp:lastPrinted>
  <dcterms:created xsi:type="dcterms:W3CDTF">2011-03-17T17:43:16Z</dcterms:created>
  <dcterms:modified xsi:type="dcterms:W3CDTF">2016-09-08T11:53:21Z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